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0" r:id="rId3"/>
    <p:sldId id="294" r:id="rId4"/>
    <p:sldId id="261" r:id="rId5"/>
    <p:sldId id="288" r:id="rId6"/>
    <p:sldId id="295" r:id="rId7"/>
    <p:sldId id="285" r:id="rId8"/>
    <p:sldId id="265" r:id="rId9"/>
    <p:sldId id="290" r:id="rId10"/>
    <p:sldId id="296" r:id="rId11"/>
    <p:sldId id="315" r:id="rId12"/>
    <p:sldId id="323" r:id="rId13"/>
    <p:sldId id="266" r:id="rId14"/>
    <p:sldId id="269" r:id="rId15"/>
    <p:sldId id="264" r:id="rId16"/>
    <p:sldId id="329" r:id="rId17"/>
    <p:sldId id="286" r:id="rId18"/>
    <p:sldId id="309" r:id="rId19"/>
    <p:sldId id="292" r:id="rId20"/>
    <p:sldId id="291" r:id="rId21"/>
    <p:sldId id="330" r:id="rId22"/>
    <p:sldId id="321" r:id="rId23"/>
    <p:sldId id="316" r:id="rId24"/>
    <p:sldId id="275" r:id="rId25"/>
    <p:sldId id="327" r:id="rId26"/>
    <p:sldId id="331" r:id="rId27"/>
    <p:sldId id="314" r:id="rId28"/>
    <p:sldId id="328" r:id="rId29"/>
    <p:sldId id="310" r:id="rId30"/>
    <p:sldId id="29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44" autoAdjust="0"/>
    <p:restoredTop sz="86391" autoAdjust="0"/>
  </p:normalViewPr>
  <p:slideViewPr>
    <p:cSldViewPr>
      <p:cViewPr>
        <p:scale>
          <a:sx n="96" d="100"/>
          <a:sy n="96" d="100"/>
        </p:scale>
        <p:origin x="-14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80"/>
                </a:solidFill>
                <a:latin typeface="Arial"/>
                <a:ea typeface="Arial"/>
                <a:cs typeface="Arial"/>
              </a:defRPr>
            </a:pPr>
            <a:r>
              <a:rPr lang="en-US" sz="1200" dirty="0"/>
              <a:t>AIAS</a:t>
            </a:r>
          </a:p>
          <a:p>
            <a:pPr>
              <a:defRPr sz="1100" b="1" i="0" u="none" strike="noStrike" baseline="0">
                <a:solidFill>
                  <a:srgbClr val="000080"/>
                </a:solidFill>
                <a:latin typeface="Arial"/>
                <a:ea typeface="Arial"/>
                <a:cs typeface="Arial"/>
              </a:defRPr>
            </a:pPr>
            <a:r>
              <a:rPr lang="en-US" sz="1200" dirty="0"/>
              <a:t>FY2011 Revenue Sources </a:t>
            </a:r>
          </a:p>
          <a:p>
            <a:pPr>
              <a:defRPr sz="1100" b="1" i="0" u="none" strike="noStrike" baseline="0">
                <a:solidFill>
                  <a:srgbClr val="000080"/>
                </a:solidFill>
                <a:latin typeface="Arial"/>
                <a:ea typeface="Arial"/>
                <a:cs typeface="Arial"/>
              </a:defRPr>
            </a:pPr>
            <a:r>
              <a:rPr lang="en-US" sz="1200" dirty="0"/>
              <a:t>(in Millions)</a:t>
            </a:r>
          </a:p>
        </c:rich>
      </c:tx>
      <c:layout>
        <c:manualLayout>
          <c:xMode val="edge"/>
          <c:yMode val="edge"/>
          <c:x val="0.30703011699808708"/>
          <c:y val="3.3364918368254816E-2"/>
        </c:manualLayout>
      </c:layout>
      <c:overlay val="0"/>
      <c:spPr>
        <a:noFill/>
        <a:ln w="25400">
          <a:noFill/>
        </a:ln>
      </c:spPr>
    </c:title>
    <c:autoTitleDeleted val="0"/>
    <c:view3D>
      <c:rotX val="40"/>
      <c:hPercent val="50"/>
      <c:rotY val="6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944320712694945"/>
          <c:y val="0.32093059698696147"/>
          <c:w val="0.53452115812917722"/>
          <c:h val="0.38837253403494693"/>
        </c:manualLayout>
      </c:layout>
      <c:pie3DChart>
        <c:varyColors val="1"/>
        <c:dLbls>
          <c:showLegendKey val="0"/>
          <c:showVal val="1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175">
      <a:noFill/>
      <a:prstDash val="solid"/>
    </a:ln>
  </c:spPr>
  <c:txPr>
    <a:bodyPr/>
    <a:lstStyle/>
    <a:p>
      <a:pPr>
        <a:defRPr sz="8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80"/>
                </a:solidFill>
                <a:latin typeface="Arial"/>
                <a:ea typeface="Arial"/>
                <a:cs typeface="Arial"/>
              </a:defRPr>
            </a:pPr>
            <a:r>
              <a:rPr lang="en-US" sz="1200" dirty="0"/>
              <a:t>AIAS</a:t>
            </a:r>
          </a:p>
          <a:p>
            <a:pPr>
              <a:defRPr sz="1100" b="1" i="0" u="none" strike="noStrike" baseline="0">
                <a:solidFill>
                  <a:srgbClr val="000080"/>
                </a:solidFill>
                <a:latin typeface="Arial"/>
                <a:ea typeface="Arial"/>
                <a:cs typeface="Arial"/>
              </a:defRPr>
            </a:pPr>
            <a:r>
              <a:rPr lang="en-US" sz="1200" dirty="0"/>
              <a:t>FY2011 Revenue Sources </a:t>
            </a:r>
          </a:p>
          <a:p>
            <a:pPr>
              <a:defRPr sz="1100" b="1" i="0" u="none" strike="noStrike" baseline="0">
                <a:solidFill>
                  <a:srgbClr val="000080"/>
                </a:solidFill>
                <a:latin typeface="Arial"/>
                <a:ea typeface="Arial"/>
                <a:cs typeface="Arial"/>
              </a:defRPr>
            </a:pPr>
            <a:r>
              <a:rPr lang="en-US" sz="1200" dirty="0"/>
              <a:t>(in Millions)</a:t>
            </a:r>
          </a:p>
        </c:rich>
      </c:tx>
      <c:layout>
        <c:manualLayout>
          <c:xMode val="edge"/>
          <c:yMode val="edge"/>
          <c:x val="0.30703011699808708"/>
          <c:y val="3.3364918368254816E-2"/>
        </c:manualLayout>
      </c:layout>
      <c:overlay val="0"/>
      <c:spPr>
        <a:noFill/>
        <a:ln w="25400">
          <a:noFill/>
        </a:ln>
      </c:spPr>
    </c:title>
    <c:autoTitleDeleted val="0"/>
    <c:view3D>
      <c:rotX val="40"/>
      <c:hPercent val="50"/>
      <c:rotY val="6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944320712694945"/>
          <c:y val="0.32093059698696147"/>
          <c:w val="0.53452115812917722"/>
          <c:h val="0.38837253403494693"/>
        </c:manualLayout>
      </c:layout>
      <c:pie3DChart>
        <c:varyColors val="1"/>
        <c:dLbls>
          <c:showLegendKey val="0"/>
          <c:showVal val="1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175">
      <a:noFill/>
      <a:prstDash val="solid"/>
    </a:ln>
  </c:spPr>
  <c:txPr>
    <a:bodyPr/>
    <a:lstStyle/>
    <a:p>
      <a:pPr>
        <a:defRPr sz="8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0.87777</cdr:y>
    </cdr:from>
    <cdr:to>
      <cdr:x>1</cdr:x>
      <cdr:y>0.99415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0" y="3946267"/>
          <a:ext cx="4724400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latin typeface="Arial" pitchFamily="34" charset="0"/>
              <a:cs typeface="Arial" pitchFamily="34" charset="0"/>
            </a:rPr>
            <a:t>Costs are covered by adjustments to</a:t>
          </a:r>
          <a:br>
            <a:rPr lang="en-US" sz="1400" b="1" dirty="0" smtClean="0">
              <a:latin typeface="Arial" pitchFamily="34" charset="0"/>
              <a:cs typeface="Arial" pitchFamily="34" charset="0"/>
            </a:rPr>
          </a:br>
          <a:r>
            <a:rPr lang="en-US" sz="1400" b="1" dirty="0" smtClean="0">
              <a:latin typeface="Arial" pitchFamily="34" charset="0"/>
              <a:cs typeface="Arial" pitchFamily="34" charset="0"/>
            </a:rPr>
            <a:t>rates and fees – primarily self sustaining system</a:t>
          </a:r>
          <a:endParaRPr lang="en-US" sz="14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1F38D-E43A-4D67-84E0-B925531F6AF0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0B01C-BF7F-48C9-A6D8-613FC1044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29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0688B-BA52-4598-846C-2B4109FC3A84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83195-A952-4344-857D-FED4D42A82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4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E120F4-F1C0-47C9-B6BB-04EDF8A6D084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r>
              <a:rPr lang="en-US" dirty="0" smtClean="0"/>
              <a:t>The primary</a:t>
            </a:r>
            <a:r>
              <a:rPr lang="en-US" baseline="0" dirty="0" smtClean="0"/>
              <a:t> air assets the state has to tie together the rural system and provide connection to the rest of the world are the two airports of the AIAS; Anchorage and Fairbanks.</a:t>
            </a:r>
            <a:endParaRPr lang="en-US" dirty="0" smtClean="0"/>
          </a:p>
          <a:p>
            <a:pPr defTabSz="914350">
              <a:defRPr/>
            </a:pPr>
            <a:endParaRPr lang="en-US" dirty="0" smtClean="0"/>
          </a:p>
          <a:p>
            <a:pPr defTabSz="914350">
              <a:defRPr/>
            </a:pPr>
            <a:r>
              <a:rPr lang="en-US" dirty="0" smtClean="0"/>
              <a:t>Self-sustaining</a:t>
            </a:r>
            <a:r>
              <a:rPr lang="en-US" baseline="0" dirty="0" smtClean="0"/>
              <a:t> </a:t>
            </a:r>
            <a:r>
              <a:rPr lang="en-US" dirty="0" smtClean="0"/>
              <a:t>Enterprise system</a:t>
            </a:r>
          </a:p>
          <a:p>
            <a:pPr defTabSz="914350">
              <a:defRPr/>
            </a:pPr>
            <a:r>
              <a:rPr lang="en-US" dirty="0" smtClean="0"/>
              <a:t>Cooperative</a:t>
            </a:r>
            <a:endParaRPr lang="en-US" baseline="0" dirty="0" smtClean="0"/>
          </a:p>
          <a:p>
            <a:pPr defTabSz="914350">
              <a:defRPr/>
            </a:pPr>
            <a:r>
              <a:rPr lang="en-US" baseline="0" dirty="0" smtClean="0"/>
              <a:t>Never been simultaneously closed (mountain range, weather systems)</a:t>
            </a:r>
          </a:p>
          <a:p>
            <a:pPr defTabSz="914350">
              <a:defRPr/>
            </a:pPr>
            <a:endParaRPr lang="en-US" dirty="0" smtClean="0"/>
          </a:p>
          <a:p>
            <a:pPr defTabSz="914350">
              <a:defRPr/>
            </a:pPr>
            <a:r>
              <a:rPr lang="en-US" baseline="0" dirty="0" smtClean="0"/>
              <a:t>As the two airports operate as a system, the enterprise fund is entirely self-sustaining through the rates and fees we charge the users of the system, and the State General Fund is only tapped for a contribution to the personnel retirement fund.</a:t>
            </a:r>
          </a:p>
          <a:p>
            <a:endParaRPr lang="en-US" b="0" baseline="0" dirty="0" smtClean="0"/>
          </a:p>
          <a:p>
            <a:endParaRPr lang="en-US" b="0" baseline="0" dirty="0" smtClean="0"/>
          </a:p>
          <a:p>
            <a:r>
              <a:rPr lang="en-US" b="0" baseline="0" dirty="0" smtClean="0"/>
              <a:t> (</a:t>
            </a:r>
            <a:r>
              <a:rPr lang="en-US" b="0" dirty="0" smtClean="0"/>
              <a:t>Ch88 SLA 1961 - (AS 37.15.410-550)</a:t>
            </a:r>
            <a:r>
              <a:rPr lang="en-US" b="0" baseline="0" dirty="0" smtClean="0"/>
              <a:t> </a:t>
            </a:r>
            <a:endParaRPr lang="en-US" baseline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A11248-9022-4C58-BD57-DE6B15D48387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Dropped from 4</a:t>
            </a:r>
            <a:r>
              <a:rPr lang="en-US" baseline="30000" dirty="0" smtClean="0"/>
              <a:t>th</a:t>
            </a:r>
            <a:r>
              <a:rPr lang="en-US" dirty="0" smtClean="0"/>
              <a:t> to 6</a:t>
            </a:r>
            <a:r>
              <a:rPr lang="en-US" baseline="30000" dirty="0" smtClean="0"/>
              <a:t>th</a:t>
            </a:r>
            <a:r>
              <a:rPr lang="en-US" dirty="0" smtClean="0"/>
              <a:t> in the world 2012 to 2013. In part due to the slow decline in cargo traffic at ANC, but also due to significant growth</a:t>
            </a:r>
            <a:r>
              <a:rPr lang="en-US" baseline="0" dirty="0" smtClean="0"/>
              <a:t> at Dubai and Incheon. ANC is just barely behind both of them and about 200,000 tons ahead of #7 ranked Louisville.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tonnage is primarily throughput, not very much cargo handling happens in Alaska.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36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343400"/>
          </a:xfrm>
        </p:spPr>
        <p:txBody>
          <a:bodyPr/>
          <a:lstStyle/>
          <a:p>
            <a:r>
              <a:rPr lang="en-US" dirty="0" smtClean="0"/>
              <a:t>Here is a picture of our system annual revenues</a:t>
            </a:r>
            <a:r>
              <a:rPr lang="en-US" baseline="0" dirty="0" smtClean="0"/>
              <a:t> and costs for FY14.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Approximately $130m in annual operating revenues (including interest income and PFC proceeds) and about $136m in costs, including debt service and coverage (difference represents </a:t>
            </a:r>
            <a:r>
              <a:rPr lang="en-US" baseline="0" dirty="0" err="1" smtClean="0"/>
              <a:t>approx</a:t>
            </a:r>
            <a:r>
              <a:rPr lang="en-US" baseline="0" dirty="0" smtClean="0"/>
              <a:t> $4m non-cash PERS transfers-in and $2m additional PFC surplus used for debt service) FY14 system assets are approximately $1.5 billion. AIAS has averaged about $50 million per year of Federal capital contributions over the past five years.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Rates and fees charged to customers for use of airport facilities are developed and administered through the AIAS Passenger Terminal Lease and Operating Agreement (OA), a contract between AIAS and each individual member of a majority of its airline customers.  As such, our customers, mainly the air carriers, recognize, understand, and endorse via a legally binding agreement that we’ll deal with rising costs or lower activity – fewer takeoffs and landings rooted in a slowed economy – by adjusting what we charge.</a:t>
            </a:r>
          </a:p>
          <a:p>
            <a:endParaRPr lang="en-US" dirty="0"/>
          </a:p>
          <a:p>
            <a:r>
              <a:rPr lang="en-US" b="0" dirty="0" smtClean="0"/>
              <a:t>~$80M in Operating Costs (net of depreciation)</a:t>
            </a:r>
          </a:p>
          <a:p>
            <a:r>
              <a:rPr lang="en-US" b="0" dirty="0" smtClean="0"/>
              <a:t>~$50M in Debt Service and Coverage</a:t>
            </a:r>
          </a:p>
          <a:p>
            <a:endParaRPr lang="en-US" dirty="0" smtClean="0"/>
          </a:p>
          <a:p>
            <a:r>
              <a:rPr lang="en-US" dirty="0" smtClean="0"/>
              <a:t>I. AIAS sets rates and fees to recover costs and required 1.25x debt service coverage.</a:t>
            </a:r>
          </a:p>
          <a:p>
            <a:r>
              <a:rPr lang="en-US" dirty="0" smtClean="0"/>
              <a:t>II. AIAS uses a “residual rate‐making methodology” which shares some risk with signatory airline customers. Annual shortfall retroactively billed to signatory carriers /surplus funds applied to debt service and capital requirements.</a:t>
            </a:r>
          </a:p>
          <a:p>
            <a:r>
              <a:rPr lang="en-US" dirty="0" smtClean="0"/>
              <a:t>III. Operates with “closed system” goals –</a:t>
            </a:r>
          </a:p>
          <a:p>
            <a:r>
              <a:rPr lang="en-US" dirty="0" smtClean="0"/>
              <a:t>a. no general funds</a:t>
            </a:r>
          </a:p>
          <a:p>
            <a:r>
              <a:rPr lang="en-US" dirty="0" smtClean="0"/>
              <a:t>b. no revenue diversion</a:t>
            </a:r>
          </a:p>
          <a:p>
            <a:r>
              <a:rPr lang="en-US" dirty="0" smtClean="0"/>
              <a:t>IV. Recent year’s activity declines (primarily cargo) have required use of surplus funds and increased rates and fees.</a:t>
            </a:r>
          </a:p>
          <a:p>
            <a:r>
              <a:rPr lang="en-US" dirty="0" smtClean="0"/>
              <a:t>V. Principal financial stakeholders are State, customers, and bondholders.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39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Combined Maximum Gross Takeoff Weight</a:t>
            </a:r>
          </a:p>
          <a:p>
            <a:endParaRPr lang="en-US" dirty="0" smtClean="0"/>
          </a:p>
          <a:p>
            <a:r>
              <a:rPr lang="en-US" dirty="0" smtClean="0"/>
              <a:t>A key indicator of AIAS revenue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23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1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0" y="3419856"/>
            <a:ext cx="9144000" cy="343814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kinny-bld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6096" y="0"/>
            <a:ext cx="1517904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2" name="Picture 11" descr="skinny-planes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099048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3" name="Picture 12" descr="skinny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4800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4" name="Picture 13" descr="skinny-airport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5" name="Picture 14" descr="skinny-pave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400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0" name="Picture 9" descr="truck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0"/>
            <a:ext cx="1530096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9" name="Picture 38" descr="dotseal-x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4005072" y="2847975"/>
            <a:ext cx="1114425" cy="1114425"/>
          </a:xfrm>
          <a:prstGeom prst="rect">
            <a:avLst/>
          </a:prstGeom>
        </p:spPr>
      </p:pic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9A68-C5EB-4EE1-B342-482B1F06E710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400" b="1">
                <a:latin typeface="+mj-lt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9" name="Picture 8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0" name="Picture 9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1" name="Picture 10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13" name="Picture 12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15" name="Picture 14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7E949A68-C5EB-4EE1-B342-482B1F06E710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629400"/>
            <a:ext cx="2895600" cy="228600"/>
          </a:xfrm>
        </p:spPr>
        <p:txBody>
          <a:bodyPr/>
          <a:lstStyle>
            <a:lvl1pPr>
              <a:defRPr sz="1400" b="1">
                <a:latin typeface="+mj-lt"/>
              </a:defRPr>
            </a:lvl1pPr>
          </a:lstStyle>
          <a:p>
            <a:r>
              <a:rPr lang="en-US" dirty="0" smtClean="0"/>
              <a:t>Integrity ∙ Excellence ∙ Respect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57400"/>
            <a:ext cx="89916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9A68-C5EB-4EE1-B342-482B1F06E710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>
                <a:latin typeface="+mj-lt"/>
              </a:defRPr>
            </a:lvl1pPr>
          </a:lstStyle>
          <a:p>
            <a:r>
              <a:rPr lang="en-US" dirty="0" smtClean="0"/>
              <a:t>Integrity ∙ Excellence ∙ Respect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0" y="243840"/>
            <a:ext cx="9144000" cy="8229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Click to edit Master title style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6" name="Picture 15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7" name="Picture 16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8" name="Picture 17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20" name="Picture 19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22" name="Picture 21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9A68-C5EB-4EE1-B342-482B1F06E710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 sz="1400" b="1">
                <a:latin typeface="+mj-lt"/>
              </a:defRPr>
            </a:lvl1pPr>
          </a:lstStyle>
          <a:p>
            <a:r>
              <a:rPr lang="en-US" dirty="0" smtClean="0"/>
              <a:t>Integrity ∙ Excellence ∙ Respect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4" name="Picture 13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5" name="Picture 14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6" name="Picture 15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18" name="Picture 17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20" name="Picture 19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9A68-C5EB-4EE1-B342-482B1F06E710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 sz="1400" b="1">
                <a:latin typeface="+mj-lt"/>
              </a:defRPr>
            </a:lvl1pPr>
          </a:lstStyle>
          <a:p>
            <a:r>
              <a:rPr lang="en-US" dirty="0" smtClean="0"/>
              <a:t>Integrity ∙ Excellence ∙ Respect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4" name="Picture 13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5" name="Picture 14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6" name="Picture 15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18" name="Picture 17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20" name="Picture 19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9A68-C5EB-4EE1-B342-482B1F06E710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>
                <a:latin typeface="+mj-lt"/>
              </a:defRPr>
            </a:lvl1pPr>
          </a:lstStyle>
          <a:p>
            <a:r>
              <a:rPr lang="en-US" dirty="0" smtClean="0"/>
              <a:t>Integrity  ∙ Excellence ∙ Respect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2" name="Picture 11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3" name="Picture 12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4" name="Picture 13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19" name="Picture 18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15" name="Picture 14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9A68-C5EB-4EE1-B342-482B1F06E710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 sz="1400" b="1">
                <a:latin typeface="+mj-lt"/>
              </a:defRPr>
            </a:lvl1pPr>
          </a:lstStyle>
          <a:p>
            <a:r>
              <a:rPr lang="en-US" dirty="0" smtClean="0"/>
              <a:t>Integrity  ∙ Excellence ∙ Respect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9A68-C5EB-4EE1-B342-482B1F06E710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 sz="1400" b="1">
                <a:latin typeface="+mj-lt"/>
              </a:defRPr>
            </a:lvl1pPr>
          </a:lstStyle>
          <a:p>
            <a:r>
              <a:rPr lang="en-US" dirty="0" smtClean="0"/>
              <a:t>Integrity  ∙ Excellence ∙ Respect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5" name="Picture 14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6" name="Picture 15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7" name="Picture 16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22" name="Picture 21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18" name="Picture 17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7E949A68-C5EB-4EE1-B342-482B1F06E710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Footer Placeholder 2"/>
          <p:cNvSpPr txBox="1">
            <a:spLocks/>
          </p:cNvSpPr>
          <p:nvPr userDrawn="1"/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Integrity  ∙ Excellence ∙ Respect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tint val="44500"/>
                  <a:satMod val="160000"/>
                </a:schemeClr>
              </a:gs>
              <a:gs pos="34000">
                <a:srgbClr val="00206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7368"/>
            <a:ext cx="9144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19200"/>
            <a:ext cx="88392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E949A68-C5EB-4EE1-B342-482B1F06E710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8" r:id="rId6"/>
    <p:sldLayoutId id="2147483655" r:id="rId7"/>
    <p:sldLayoutId id="2147483659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2060"/>
        </a:buClr>
        <a:buSzPct val="110000"/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SzPct val="85000"/>
        <a:buFont typeface="Wingdings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0C0"/>
        </a:buClr>
        <a:buSzPct val="80000"/>
        <a:buFont typeface="Wingdings" pitchFamily="2" charset="2"/>
        <a:buChar char="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95000"/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11" Type="http://schemas.openxmlformats.org/officeDocument/2006/relationships/image" Target="../media/image38.png"/><Relationship Id="rId5" Type="http://schemas.openxmlformats.org/officeDocument/2006/relationships/image" Target="../media/image37.emf"/><Relationship Id="rId10" Type="http://schemas.openxmlformats.org/officeDocument/2006/relationships/image" Target="../media/image12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3962400"/>
            <a:ext cx="9144000" cy="9906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>
              <a:defRPr sz="3100" baseline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Alaska Department of </a:t>
            </a:r>
            <a:br>
              <a:rPr kumimoji="0" lang="en-US" sz="3100" b="0" i="0" u="none" strike="noStrike" kern="1200" cap="none" spc="0" normalizeH="0" baseline="0" noProof="0" dirty="0" smtClean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100" b="0" i="0" u="none" strike="noStrike" kern="1200" cap="none" spc="0" normalizeH="0" baseline="0" noProof="0" dirty="0" smtClean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Transportation &amp; Public Facilities</a:t>
            </a:r>
            <a:endParaRPr kumimoji="0" lang="en-US" sz="3100" b="0" i="0" u="none" strike="noStrike" kern="1200" cap="none" spc="0" normalizeH="0" baseline="0" noProof="0" dirty="0">
              <a:ln w="12700">
                <a:solidFill>
                  <a:schemeClr val="tx1"/>
                </a:solidFill>
              </a:ln>
              <a:gradFill>
                <a:gsLst>
                  <a:gs pos="0">
                    <a:schemeClr val="bg1"/>
                  </a:gs>
                  <a:gs pos="66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029200"/>
            <a:ext cx="9144000" cy="18288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>
              <a:defRPr sz="3100" baseline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n w="12700">
                  <a:noFill/>
                </a:ln>
                <a:effectLst/>
                <a:latin typeface="Arial" pitchFamily="34" charset="0"/>
                <a:ea typeface="+mj-ea"/>
                <a:cs typeface="Arial" pitchFamily="34" charset="0"/>
              </a:rPr>
              <a:t>“AIAS 101”</a:t>
            </a:r>
            <a:endParaRPr lang="en-US" sz="2800" dirty="0" smtClean="0">
              <a:ln w="12700">
                <a:noFill/>
              </a:ln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1200" cap="none" spc="0" normalizeH="0" baseline="0" noProof="0" dirty="0" smtClean="0">
              <a:ln w="12700">
                <a:noFill/>
              </a:ln>
              <a:gradFill>
                <a:gsLst>
                  <a:gs pos="0">
                    <a:schemeClr val="bg1"/>
                  </a:gs>
                  <a:gs pos="66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ln w="12700">
                  <a:noFill/>
                </a:ln>
                <a:effectLst/>
                <a:latin typeface="Arial" pitchFamily="34" charset="0"/>
                <a:ea typeface="+mj-ea"/>
                <a:cs typeface="Arial" pitchFamily="34" charset="0"/>
              </a:rPr>
              <a:t>Updated  </a:t>
            </a:r>
            <a:r>
              <a:rPr lang="en-US" sz="1400" dirty="0" smtClean="0">
                <a:ln w="12700">
                  <a:noFill/>
                </a:ln>
                <a:effectLst/>
                <a:latin typeface="Arial" pitchFamily="34" charset="0"/>
                <a:ea typeface="+mj-ea"/>
                <a:cs typeface="Arial" pitchFamily="34" charset="0"/>
              </a:rPr>
              <a:t>Feb. </a:t>
            </a:r>
            <a:r>
              <a:rPr lang="en-US" sz="1400" dirty="0" smtClean="0">
                <a:ln w="12700">
                  <a:noFill/>
                </a:ln>
                <a:effectLst/>
                <a:latin typeface="Arial" pitchFamily="34" charset="0"/>
                <a:ea typeface="+mj-ea"/>
                <a:cs typeface="Arial" pitchFamily="34" charset="0"/>
              </a:rPr>
              <a:t>2015</a:t>
            </a:r>
            <a:endParaRPr kumimoji="0" lang="en-US" sz="1400" i="0" u="none" strike="noStrike" kern="1200" cap="none" spc="0" normalizeH="0" baseline="0" noProof="0" dirty="0">
              <a:ln w="12700">
                <a:noFill/>
              </a:ln>
              <a:gradFill>
                <a:gsLst>
                  <a:gs pos="0">
                    <a:schemeClr val="bg1"/>
                  </a:gs>
                  <a:gs pos="66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24200"/>
            <a:ext cx="9144000" cy="822960"/>
          </a:xfrm>
        </p:spPr>
        <p:txBody>
          <a:bodyPr/>
          <a:lstStyle/>
          <a:p>
            <a:r>
              <a:rPr lang="en-US" dirty="0" smtClean="0"/>
              <a:t>AIAS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6553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Integrity  - Enterprising  - Excellence  - Respect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 txBox="1">
            <a:spLocks/>
          </p:cNvSpPr>
          <p:nvPr/>
        </p:nvSpPr>
        <p:spPr>
          <a:xfrm>
            <a:off x="0" y="1143000"/>
            <a:ext cx="9144000" cy="822325"/>
          </a:xfrm>
          <a:prstGeom prst="rect">
            <a:avLst/>
          </a:prstGeom>
          <a:noFill/>
        </p:spPr>
        <p:txBody>
          <a:bodyPr anchor="ctr">
            <a:normAutofit fontScale="97500"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prstClr val="black"/>
                </a:solidFill>
                <a:latin typeface="+mj-lt"/>
              </a:rPr>
              <a:t>Alaska International Airport System</a:t>
            </a:r>
            <a:endParaRPr lang="en-US" sz="40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2600" y="2069068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SINCE 1961</a:t>
            </a:r>
            <a:endParaRPr lang="en-US" b="1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5117733" y="3395446"/>
            <a:ext cx="52106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6600" dirty="0">
                <a:solidFill>
                  <a:prstClr val="black"/>
                </a:solidFill>
                <a:latin typeface="Calibri" pitchFamily="34" charset="0"/>
              </a:rPr>
              <a:t>=</a:t>
            </a:r>
          </a:p>
        </p:txBody>
      </p:sp>
      <p:sp>
        <p:nvSpPr>
          <p:cNvPr id="24" name="TextBox 11"/>
          <p:cNvSpPr txBox="1">
            <a:spLocks noChangeArrowheads="1"/>
          </p:cNvSpPr>
          <p:nvPr/>
        </p:nvSpPr>
        <p:spPr bwMode="auto">
          <a:xfrm>
            <a:off x="3810000" y="3426153"/>
            <a:ext cx="104213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 dirty="0">
                <a:solidFill>
                  <a:prstClr val="black"/>
                </a:solidFill>
                <a:latin typeface="Calibri" pitchFamily="34" charset="0"/>
              </a:rPr>
              <a:t>+</a:t>
            </a:r>
          </a:p>
        </p:txBody>
      </p:sp>
      <p:pic>
        <p:nvPicPr>
          <p:cNvPr id="2051" name="Picture 3" descr="\\dotaiasfs01\userfiles\Commissioner Users\wamoss\Documents\My Pictures\2255b-FBX-Airport-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3" y="3904604"/>
            <a:ext cx="2713287" cy="180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3" y="2286000"/>
            <a:ext cx="2713287" cy="167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G:\Public\AIAS\Briefing Topic Modules\Admin\AIAS_aeronexus_logo_JAN2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74" y="3476819"/>
            <a:ext cx="2869326" cy="102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Public\AIAS\Briefing Topic Modules\Admin\ANC_aeronexus_logo_JAN20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753" y="2829830"/>
            <a:ext cx="2322913" cy="82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Public\AIAS\Briefing Topic Modules\Admin\FAI_aeronexus_logo_JAN20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310" y="4338559"/>
            <a:ext cx="238549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98218" y="5754468"/>
            <a:ext cx="5338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Two airports under one self-sustaining enterprise fund </a:t>
            </a:r>
          </a:p>
          <a:p>
            <a:pPr algn="ctr"/>
            <a:r>
              <a:rPr lang="en-US" b="1" i="1" dirty="0" smtClean="0"/>
              <a:t>To Keep Alaska Flying and Thriving </a:t>
            </a:r>
            <a:endParaRPr lang="en-US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2590800" y="6553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Integrity  - Enterprising  - Excellence  - Respect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16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1161" y="1143000"/>
            <a:ext cx="9144000" cy="822960"/>
          </a:xfrm>
        </p:spPr>
        <p:txBody>
          <a:bodyPr/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AIAS State Government Structure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2286000"/>
            <a:ext cx="21339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Governor’s Office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23262" y="3925669"/>
            <a:ext cx="244169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Alaska International </a:t>
            </a:r>
          </a:p>
          <a:p>
            <a:pPr algn="ctr"/>
            <a:r>
              <a:rPr lang="en-US" b="1" dirty="0" smtClean="0"/>
              <a:t>Airports System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07340" y="5068669"/>
            <a:ext cx="285199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Ted Stevens Anchorage </a:t>
            </a:r>
          </a:p>
          <a:p>
            <a:pPr algn="ctr"/>
            <a:r>
              <a:rPr lang="en-US" b="1" dirty="0" smtClean="0"/>
              <a:t>International Airport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772124" y="5068669"/>
            <a:ext cx="239463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Fairbanks </a:t>
            </a:r>
          </a:p>
          <a:p>
            <a:pPr algn="ctr"/>
            <a:r>
              <a:rPr lang="en-US" b="1" dirty="0" smtClean="0"/>
              <a:t>International Airport</a:t>
            </a:r>
            <a:endParaRPr lang="en-US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038600" y="2655332"/>
            <a:ext cx="0" cy="1270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43500" y="2971800"/>
            <a:ext cx="349332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Department of Transportation </a:t>
            </a:r>
          </a:p>
          <a:p>
            <a:pPr algn="ctr"/>
            <a:r>
              <a:rPr lang="en-US" b="1" dirty="0" smtClean="0"/>
              <a:t>and Public Facilities</a:t>
            </a:r>
            <a:endParaRPr lang="en-US" b="1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2333340" y="4724400"/>
            <a:ext cx="35071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038600" y="4572000"/>
            <a:ext cx="1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840471" y="4724400"/>
            <a:ext cx="0" cy="3442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14" idx="0"/>
          </p:cNvCxnSpPr>
          <p:nvPr/>
        </p:nvCxnSpPr>
        <p:spPr>
          <a:xfrm>
            <a:off x="2333339" y="4724400"/>
            <a:ext cx="1" cy="3442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248400" y="2972211"/>
            <a:ext cx="263405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Department of Revenue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2" name="Straight Connector 41"/>
          <p:cNvCxnSpPr>
            <a:stCxn id="40" idx="2"/>
          </p:cNvCxnSpPr>
          <p:nvPr/>
        </p:nvCxnSpPr>
        <p:spPr>
          <a:xfrm>
            <a:off x="7565427" y="3341543"/>
            <a:ext cx="1" cy="9072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13" idx="3"/>
          </p:cNvCxnSpPr>
          <p:nvPr/>
        </p:nvCxnSpPr>
        <p:spPr>
          <a:xfrm flipH="1">
            <a:off x="5264957" y="4248835"/>
            <a:ext cx="230047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945914" y="3941057"/>
            <a:ext cx="1369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Bond Issuance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wamoss\Documents\Strategic Plan\Communications\Logos\Smaller logo b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97" y="3963729"/>
            <a:ext cx="572283" cy="5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5" descr="dotseal-x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006389"/>
            <a:ext cx="668911" cy="66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/>
          <p:nvPr/>
        </p:nvSpPr>
        <p:spPr>
          <a:xfrm>
            <a:off x="1371600" y="6019800"/>
            <a:ext cx="656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AIAS is funded and operates by authority provided in Alaska Statutes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111" y="2171680"/>
            <a:ext cx="656969" cy="63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90800" y="6553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Integrity  - Enterprising  - Excellence  - Respect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4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6553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Integrity  - Enterprising  - Excellence  - Respect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AIAS Graphi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076450"/>
            <a:ext cx="5410200" cy="4171950"/>
          </a:xfrm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0" y="1143000"/>
            <a:ext cx="9144000" cy="8229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Facts and Figures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96000" y="2819400"/>
            <a:ext cx="2819400" cy="28956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$85m Operating Budget</a:t>
            </a:r>
          </a:p>
          <a:p>
            <a:pPr>
              <a:spcBef>
                <a:spcPts val="1800"/>
              </a:spcBef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Capital Program</a:t>
            </a:r>
          </a:p>
          <a:p>
            <a:pPr lvl="1">
              <a:spcBef>
                <a:spcPts val="0"/>
              </a:spcBef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“Buckets”</a:t>
            </a:r>
          </a:p>
          <a:p>
            <a:pPr lvl="1">
              <a:spcBef>
                <a:spcPts val="0"/>
              </a:spcBef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Majority In Interest</a:t>
            </a:r>
          </a:p>
          <a:p>
            <a:pPr>
              <a:spcBef>
                <a:spcPts val="1800"/>
              </a:spcBef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481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employees</a:t>
            </a:r>
          </a:p>
          <a:p>
            <a:pPr lvl="1">
              <a:spcBef>
                <a:spcPts val="0"/>
              </a:spcBef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100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Fairbanks</a:t>
            </a:r>
          </a:p>
          <a:p>
            <a:pPr lvl="1">
              <a:spcBef>
                <a:spcPts val="0"/>
              </a:spcBef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381 Anchorage</a:t>
            </a:r>
          </a:p>
          <a:p>
            <a:pPr lvl="1">
              <a:spcBef>
                <a:spcPts val="0"/>
              </a:spcBef>
            </a:pPr>
            <a:endParaRPr lang="en-US" sz="16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lvl="1">
              <a:spcBef>
                <a:spcPts val="0"/>
              </a:spcBef>
              <a:buNone/>
            </a:pPr>
            <a:endParaRPr lang="en-US" sz="16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spcBef>
                <a:spcPts val="1200"/>
              </a:spcBef>
              <a:buNone/>
            </a:pPr>
            <a:endParaRPr lang="en-US" sz="2000" dirty="0" smtClean="0">
              <a:latin typeface="+mn-lt"/>
            </a:endParaRPr>
          </a:p>
          <a:p>
            <a:pPr>
              <a:spcBef>
                <a:spcPts val="1200"/>
              </a:spcBef>
              <a:buNone/>
            </a:pPr>
            <a:endParaRPr lang="en-US" sz="24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Purpose &amp; Values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90800" y="6553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Integrity  - Enterprising  - Excellence  - Respect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8686800" cy="4419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smtClean="0">
                <a:latin typeface="+mn-lt"/>
              </a:rPr>
              <a:t>Purpose: </a:t>
            </a:r>
          </a:p>
          <a:p>
            <a:pPr algn="ctr">
              <a:buNone/>
            </a:pPr>
            <a:r>
              <a:rPr lang="en-US" sz="2400" dirty="0" smtClean="0">
                <a:latin typeface="+mn-lt"/>
              </a:rPr>
              <a:t>To keep Alaska flying and thriving</a:t>
            </a:r>
          </a:p>
          <a:p>
            <a:pPr algn="ctr">
              <a:buNone/>
            </a:pPr>
            <a:r>
              <a:rPr lang="en-US" sz="2400" b="1" dirty="0" smtClean="0">
                <a:latin typeface="+mn-lt"/>
              </a:rPr>
              <a:t>Core Values: </a:t>
            </a:r>
          </a:p>
          <a:p>
            <a:pPr>
              <a:buNone/>
            </a:pPr>
            <a:r>
              <a:rPr lang="en-US" sz="2400" u="sng" dirty="0" smtClean="0">
                <a:latin typeface="+mn-lt"/>
              </a:rPr>
              <a:t>Integrity: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Honesty, dependability, unity, and a high ethical standard</a:t>
            </a:r>
          </a:p>
          <a:p>
            <a:pPr>
              <a:buNone/>
            </a:pPr>
            <a:endParaRPr lang="en-US" sz="1000" dirty="0" smtClean="0">
              <a:latin typeface="+mn-lt"/>
            </a:endParaRPr>
          </a:p>
          <a:p>
            <a:pPr>
              <a:buNone/>
            </a:pPr>
            <a:r>
              <a:rPr lang="en-US" sz="2400" u="sng" dirty="0" smtClean="0">
                <a:latin typeface="+mn-lt"/>
              </a:rPr>
              <a:t>Enterprising: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Innovative, proactive, pioneering, business-centric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airport system</a:t>
            </a:r>
          </a:p>
          <a:p>
            <a:pPr>
              <a:buNone/>
            </a:pPr>
            <a:endParaRPr lang="en-US" sz="1000" dirty="0" smtClean="0">
              <a:latin typeface="+mn-lt"/>
            </a:endParaRPr>
          </a:p>
          <a:p>
            <a:pPr>
              <a:buNone/>
            </a:pPr>
            <a:r>
              <a:rPr lang="en-US" sz="2400" u="sng" dirty="0" smtClean="0">
                <a:latin typeface="+mn-lt"/>
              </a:rPr>
              <a:t>Excellence: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Commitment to improve and a passion to provide superior service </a:t>
            </a:r>
            <a:r>
              <a:rPr lang="en-US" sz="2000" dirty="0" smtClean="0">
                <a:latin typeface="+mn-lt"/>
              </a:rPr>
              <a:t>   	         and </a:t>
            </a:r>
            <a:r>
              <a:rPr lang="en-US" sz="2000" dirty="0" smtClean="0">
                <a:latin typeface="+mn-lt"/>
              </a:rPr>
              <a:t>infrastructure</a:t>
            </a:r>
          </a:p>
          <a:p>
            <a:pPr>
              <a:buNone/>
            </a:pPr>
            <a:endParaRPr lang="en-US" sz="1000" dirty="0" smtClean="0">
              <a:latin typeface="+mn-lt"/>
            </a:endParaRPr>
          </a:p>
          <a:p>
            <a:pPr>
              <a:buNone/>
            </a:pPr>
            <a:r>
              <a:rPr lang="en-US" sz="2400" u="sng" dirty="0" smtClean="0">
                <a:latin typeface="+mn-lt"/>
              </a:rPr>
              <a:t>Respect: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Professional regard for colleagues and customers</a:t>
            </a:r>
          </a:p>
          <a:p>
            <a:pPr>
              <a:buNone/>
            </a:pPr>
            <a:endParaRPr lang="en-US" sz="24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6553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Integrity  - Enterprising  - Excellence  - Respect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0" y="1143000"/>
            <a:ext cx="9144000" cy="8229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Vision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86800" cy="3581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smtClean="0">
                <a:latin typeface="+mn-lt"/>
              </a:rPr>
              <a:t>By 2030, AIAS is the global nexus for aviation-related commerce</a:t>
            </a:r>
          </a:p>
          <a:p>
            <a:pPr>
              <a:buNone/>
            </a:pPr>
            <a:endParaRPr lang="en-US" sz="2400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+mn-lt"/>
              </a:rPr>
              <a:t>We will be a model government-owned enterprise, adaptive and agile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+mn-lt"/>
              </a:rPr>
              <a:t>We will proactively address global changes and world markets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+mn-lt"/>
              </a:rPr>
              <a:t>We will operate safely while striving for efficiency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+mn-lt"/>
              </a:rPr>
              <a:t>We will be a coveted place to work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+mn-lt"/>
              </a:rPr>
              <a:t>We will optimize our contribution to Alaska’s economy and quality of life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+mn-lt"/>
              </a:rPr>
              <a:t>We will involve, value, and balance the interests of stakeholders</a:t>
            </a:r>
          </a:p>
          <a:p>
            <a:endParaRPr lang="en-US" sz="20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0" y="1143000"/>
            <a:ext cx="9144000" cy="822325"/>
          </a:xfrm>
          <a:prstGeom prst="rect">
            <a:avLst/>
          </a:prstGeom>
          <a:noFill/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800" dirty="0">
                <a:latin typeface="Arial Black" pitchFamily="34" charset="0"/>
                <a:ea typeface="+mj-ea"/>
                <a:cs typeface="+mj-cs"/>
              </a:rPr>
              <a:t>Location</a:t>
            </a:r>
          </a:p>
        </p:txBody>
      </p:sp>
      <p:sp>
        <p:nvSpPr>
          <p:cNvPr id="26627" name="TextBox 10"/>
          <p:cNvSpPr txBox="1">
            <a:spLocks noChangeArrowheads="1"/>
          </p:cNvSpPr>
          <p:nvPr/>
        </p:nvSpPr>
        <p:spPr bwMode="auto">
          <a:xfrm>
            <a:off x="2590800" y="6553200"/>
            <a:ext cx="487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Integrity  - Enterprising  - Excellence  - Respect</a:t>
            </a:r>
          </a:p>
          <a:p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5"/>
          <a:stretch>
            <a:fillRect/>
          </a:stretch>
        </p:blipFill>
        <p:spPr bwMode="auto">
          <a:xfrm>
            <a:off x="609600" y="2057400"/>
            <a:ext cx="7924800" cy="426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09600" y="2057400"/>
            <a:ext cx="798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41029" rIns="82058" bIns="41029"/>
          <a:lstStyle>
            <a:lvl1pPr defTabSz="82073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2073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2073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2073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2073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000" b="1">
                <a:ea typeface="ＭＳ Ｐゴシック" pitchFamily="34" charset="-128"/>
              </a:rPr>
              <a:t>28 Passenger Destinations Served from AIAS</a:t>
            </a:r>
          </a:p>
          <a:p>
            <a:pPr algn="ctr"/>
            <a:r>
              <a:rPr lang="en-US" altLang="en-US" sz="2000" b="1">
                <a:ea typeface="ＭＳ Ｐゴシック" pitchFamily="34" charset="-128"/>
              </a:rPr>
              <a:t>51 Cargo Destinations Served From AIAS</a:t>
            </a:r>
          </a:p>
          <a:p>
            <a:pPr algn="ctr"/>
            <a:r>
              <a:rPr lang="en-US" altLang="en-US" sz="2000" b="1">
                <a:ea typeface="ＭＳ Ｐゴシック" pitchFamily="34" charset="-128"/>
              </a:rPr>
              <a:t>9.5 Hours from 90% of Industrialized Northern Hemisphere</a:t>
            </a:r>
          </a:p>
        </p:txBody>
      </p:sp>
    </p:spTree>
    <p:extLst>
      <p:ext uri="{BB962C8B-B14F-4D97-AF65-F5344CB8AC3E}">
        <p14:creationId xmlns:p14="http://schemas.microsoft.com/office/powerpoint/2010/main" val="236807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6553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Integrity  - Enterprising  - Excellence  - Respect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0" y="1143000"/>
            <a:ext cx="9144000" cy="8229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Passenger Customers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55978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981200"/>
            <a:ext cx="3429000" cy="434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6553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Integrity  - Enterprising  - Excellence  - Respect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0" y="1143000"/>
            <a:ext cx="9144000" cy="8229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Passenger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Markets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057400"/>
            <a:ext cx="545782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971800"/>
            <a:ext cx="3352800" cy="1981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latin typeface="+mn-lt"/>
              </a:rPr>
              <a:t>Regional Hubs</a:t>
            </a:r>
          </a:p>
          <a:p>
            <a:r>
              <a:rPr lang="en-US" sz="2000" b="1" dirty="0" smtClean="0">
                <a:latin typeface="+mn-lt"/>
              </a:rPr>
              <a:t>2.5 million ANC enplanements /year</a:t>
            </a:r>
          </a:p>
          <a:p>
            <a:r>
              <a:rPr lang="en-US" sz="2000" b="1" dirty="0" smtClean="0">
                <a:latin typeface="+mn-lt"/>
              </a:rPr>
              <a:t>500k FAI enplanements/year</a:t>
            </a:r>
          </a:p>
          <a:p>
            <a:pPr algn="ctr">
              <a:buNone/>
            </a:pPr>
            <a:endParaRPr lang="en-US" sz="20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6553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Integrity  - Enterprising  - Excellence  - Respect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0" y="1143000"/>
            <a:ext cx="9144000" cy="8229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Passenger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Markets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b="14815"/>
          <a:stretch>
            <a:fillRect/>
          </a:stretch>
        </p:blipFill>
        <p:spPr bwMode="auto">
          <a:xfrm>
            <a:off x="-1" y="2362200"/>
            <a:ext cx="484632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90800"/>
            <a:ext cx="4267200" cy="323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8458200" cy="533400"/>
          </a:xfrm>
        </p:spPr>
        <p:txBody>
          <a:bodyPr>
            <a:noAutofit/>
          </a:bodyPr>
          <a:lstStyle/>
          <a:p>
            <a:pPr marL="0" algn="ctr">
              <a:buNone/>
            </a:pPr>
            <a:r>
              <a:rPr lang="en-US" sz="2400" b="1" dirty="0" smtClean="0">
                <a:latin typeface="+mn-lt"/>
              </a:rPr>
              <a:t>Domestic and International Gateways</a:t>
            </a:r>
            <a:endParaRPr lang="en-US" sz="24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Airports 101 Outline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6553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Integrity  - Enterprising  - Excellence  - Respect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14600"/>
            <a:ext cx="3505200" cy="28194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+mn-lt"/>
              </a:rPr>
              <a:t>Nationwide </a:t>
            </a:r>
          </a:p>
          <a:p>
            <a:r>
              <a:rPr lang="en-US" dirty="0" smtClean="0">
                <a:latin typeface="+mn-lt"/>
              </a:rPr>
              <a:t>Statewide</a:t>
            </a:r>
          </a:p>
          <a:p>
            <a:r>
              <a:rPr lang="en-US" dirty="0" smtClean="0">
                <a:latin typeface="+mn-lt"/>
              </a:rPr>
              <a:t>AIAS</a:t>
            </a:r>
          </a:p>
          <a:p>
            <a:r>
              <a:rPr lang="en-US" b="1" i="1" dirty="0" smtClean="0">
                <a:latin typeface="+mn-lt"/>
              </a:rPr>
              <a:t>Your Airport and You</a:t>
            </a:r>
          </a:p>
          <a:p>
            <a:pPr lvl="1"/>
            <a:r>
              <a:rPr lang="en-US" dirty="0" smtClean="0"/>
              <a:t>Anchorage</a:t>
            </a:r>
          </a:p>
          <a:p>
            <a:pPr lvl="1"/>
            <a:r>
              <a:rPr lang="en-US" dirty="0" smtClean="0"/>
              <a:t>Fairbanks</a:t>
            </a:r>
          </a:p>
          <a:p>
            <a:endParaRPr lang="en-US" b="1" i="1" dirty="0">
              <a:latin typeface="+mn-lt"/>
            </a:endParaRPr>
          </a:p>
        </p:txBody>
      </p:sp>
      <p:pic>
        <p:nvPicPr>
          <p:cNvPr id="8" name="Picture 7" descr="sm pla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2362200"/>
            <a:ext cx="4099560" cy="3074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6553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Integrity  - Enterprising  - Excellence  - Respect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1143000"/>
            <a:ext cx="9144000" cy="8229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Cargo Customers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 l="2500"/>
          <a:stretch>
            <a:fillRect/>
          </a:stretch>
        </p:blipFill>
        <p:spPr bwMode="auto">
          <a:xfrm>
            <a:off x="76200" y="1905000"/>
            <a:ext cx="8915400" cy="449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4"/>
          <p:cNvSpPr txBox="1">
            <a:spLocks noChangeArrowheads="1"/>
          </p:cNvSpPr>
          <p:nvPr/>
        </p:nvSpPr>
        <p:spPr bwMode="auto">
          <a:xfrm>
            <a:off x="2590800" y="6553200"/>
            <a:ext cx="487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Integrity  - Enterprising  - Excellence  - Respect</a:t>
            </a:r>
          </a:p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0" y="1143000"/>
            <a:ext cx="9144000" cy="822325"/>
          </a:xfrm>
          <a:prstGeom prst="rect">
            <a:avLst/>
          </a:prstGeom>
          <a:noFill/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800" dirty="0">
                <a:latin typeface="Arial Black" pitchFamily="34" charset="0"/>
                <a:ea typeface="+mj-ea"/>
                <a:cs typeface="+mj-cs"/>
              </a:rPr>
              <a:t>Cargo Markets</a:t>
            </a:r>
          </a:p>
        </p:txBody>
      </p:sp>
      <p:pic>
        <p:nvPicPr>
          <p:cNvPr id="3174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>
            <a:fillRect/>
          </a:stretch>
        </p:blipFill>
        <p:spPr bwMode="auto">
          <a:xfrm>
            <a:off x="0" y="19050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4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333947"/>
              </p:ext>
            </p:extLst>
          </p:nvPr>
        </p:nvGraphicFramePr>
        <p:xfrm>
          <a:off x="12271" y="1524000"/>
          <a:ext cx="9131729" cy="6848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Acrobat Document" r:id="rId4" imgW="6858000" imgH="5143470" progId="AcroExch.Document.7">
                  <p:embed/>
                </p:oleObj>
              </mc:Choice>
              <mc:Fallback>
                <p:oleObj name="Acrobat Document" r:id="rId4" imgW="6858000" imgH="514347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71" y="1524000"/>
                        <a:ext cx="9131729" cy="6848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Box 10"/>
          <p:cNvSpPr txBox="1">
            <a:spLocks noChangeArrowheads="1"/>
          </p:cNvSpPr>
          <p:nvPr/>
        </p:nvSpPr>
        <p:spPr bwMode="auto">
          <a:xfrm>
            <a:off x="228600" y="2819400"/>
            <a:ext cx="2362200" cy="11079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11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100" b="1" dirty="0" smtClean="0">
                <a:solidFill>
                  <a:prstClr val="black"/>
                </a:solidFill>
              </a:rPr>
              <a:t>PVG-ANC-ORD</a:t>
            </a:r>
            <a:endParaRPr lang="en-US" sz="1100" b="1" dirty="0">
              <a:solidFill>
                <a:prstClr val="black"/>
              </a:solidFill>
            </a:endParaRPr>
          </a:p>
          <a:p>
            <a:pPr algn="ctr"/>
            <a:r>
              <a:rPr lang="en-US" sz="1100" b="1" dirty="0">
                <a:solidFill>
                  <a:prstClr val="black"/>
                </a:solidFill>
              </a:rPr>
              <a:t>Distance:	 7,150 miles</a:t>
            </a:r>
          </a:p>
          <a:p>
            <a:pPr algn="ctr"/>
            <a:r>
              <a:rPr lang="en-US" sz="1100" b="1" dirty="0">
                <a:solidFill>
                  <a:prstClr val="black"/>
                </a:solidFill>
              </a:rPr>
              <a:t>Payload:  	295,000 </a:t>
            </a:r>
            <a:r>
              <a:rPr lang="en-US" sz="1100" b="1" dirty="0" err="1">
                <a:solidFill>
                  <a:prstClr val="black"/>
                </a:solidFill>
              </a:rPr>
              <a:t>lbs</a:t>
            </a:r>
            <a:endParaRPr lang="en-US" sz="1100" b="1" dirty="0">
              <a:solidFill>
                <a:prstClr val="black"/>
              </a:solidFill>
            </a:endParaRPr>
          </a:p>
          <a:p>
            <a:pPr algn="ctr"/>
            <a:r>
              <a:rPr lang="en-US" sz="1100" b="1" dirty="0">
                <a:solidFill>
                  <a:prstClr val="black"/>
                </a:solidFill>
              </a:rPr>
              <a:t>	134,090 </a:t>
            </a:r>
            <a:r>
              <a:rPr lang="en-US" sz="1100" b="1" dirty="0" smtClean="0">
                <a:solidFill>
                  <a:prstClr val="black"/>
                </a:solidFill>
              </a:rPr>
              <a:t>kg</a:t>
            </a:r>
          </a:p>
          <a:p>
            <a:pPr algn="ctr"/>
            <a:endParaRPr lang="en-US" sz="1100" b="1" dirty="0" smtClean="0">
              <a:solidFill>
                <a:prstClr val="black"/>
              </a:solidFill>
            </a:endParaRPr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CAC7A7-562F-4459-8CED-F3108F700E8B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9" name="TextBox 10"/>
          <p:cNvSpPr txBox="1">
            <a:spLocks noChangeArrowheads="1"/>
          </p:cNvSpPr>
          <p:nvPr/>
        </p:nvSpPr>
        <p:spPr bwMode="auto">
          <a:xfrm>
            <a:off x="381000" y="1981200"/>
            <a:ext cx="1981200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solidFill>
                  <a:prstClr val="black"/>
                </a:solidFill>
              </a:rPr>
              <a:t>PVG-ORD </a:t>
            </a:r>
            <a:r>
              <a:rPr lang="en-US" sz="1100" b="1" dirty="0">
                <a:solidFill>
                  <a:prstClr val="black"/>
                </a:solidFill>
              </a:rPr>
              <a:t>Direct</a:t>
            </a:r>
          </a:p>
          <a:p>
            <a:r>
              <a:rPr lang="en-US" sz="1100" b="1" dirty="0">
                <a:solidFill>
                  <a:prstClr val="black"/>
                </a:solidFill>
              </a:rPr>
              <a:t>Distance:	7,050 miles</a:t>
            </a:r>
          </a:p>
          <a:p>
            <a:r>
              <a:rPr lang="en-US" sz="1100" b="1" dirty="0">
                <a:solidFill>
                  <a:prstClr val="black"/>
                </a:solidFill>
              </a:rPr>
              <a:t>Payload:	</a:t>
            </a:r>
            <a:r>
              <a:rPr lang="en-US" sz="1100" b="1" dirty="0" smtClean="0">
                <a:solidFill>
                  <a:prstClr val="black"/>
                </a:solidFill>
              </a:rPr>
              <a:t>170,000 lbs </a:t>
            </a:r>
            <a:endParaRPr lang="en-US" sz="1100" b="1" dirty="0">
              <a:solidFill>
                <a:prstClr val="black"/>
              </a:solidFill>
            </a:endParaRPr>
          </a:p>
          <a:p>
            <a:r>
              <a:rPr lang="en-US" sz="1100" b="1" dirty="0">
                <a:solidFill>
                  <a:prstClr val="black"/>
                </a:solidFill>
              </a:rPr>
              <a:t>	    </a:t>
            </a:r>
            <a:r>
              <a:rPr lang="en-US" sz="1100" b="1" dirty="0" smtClean="0">
                <a:solidFill>
                  <a:prstClr val="black"/>
                </a:solidFill>
              </a:rPr>
              <a:t>77,273 kg</a:t>
            </a:r>
          </a:p>
        </p:txBody>
      </p:sp>
      <p:sp>
        <p:nvSpPr>
          <p:cNvPr id="4" name="Rectangle 3"/>
          <p:cNvSpPr/>
          <p:nvPr/>
        </p:nvSpPr>
        <p:spPr>
          <a:xfrm>
            <a:off x="2895600" y="5489574"/>
            <a:ext cx="6096000" cy="1139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TextBox 12"/>
          <p:cNvSpPr txBox="1">
            <a:spLocks noChangeArrowheads="1"/>
          </p:cNvSpPr>
          <p:nvPr/>
        </p:nvSpPr>
        <p:spPr bwMode="auto">
          <a:xfrm>
            <a:off x="3352800" y="5486400"/>
            <a:ext cx="2590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At $1.00 per lb:</a:t>
            </a:r>
          </a:p>
          <a:p>
            <a:r>
              <a:rPr lang="en-US" sz="1100" dirty="0">
                <a:solidFill>
                  <a:prstClr val="black"/>
                </a:solidFill>
              </a:rPr>
              <a:t>PVG-ANC-ORD =      </a:t>
            </a:r>
            <a:r>
              <a:rPr lang="en-US" sz="1100" dirty="0" smtClean="0">
                <a:solidFill>
                  <a:prstClr val="black"/>
                </a:solidFill>
              </a:rPr>
              <a:t>    $</a:t>
            </a:r>
            <a:r>
              <a:rPr lang="en-US" sz="1100" dirty="0">
                <a:solidFill>
                  <a:prstClr val="black"/>
                </a:solidFill>
              </a:rPr>
              <a:t>295,000</a:t>
            </a:r>
          </a:p>
          <a:p>
            <a:r>
              <a:rPr lang="en-US" sz="1100" dirty="0">
                <a:solidFill>
                  <a:prstClr val="black"/>
                </a:solidFill>
              </a:rPr>
              <a:t>PVG-ORD =	           </a:t>
            </a:r>
            <a:r>
              <a:rPr lang="en-US" sz="1100" u="sng" dirty="0">
                <a:solidFill>
                  <a:prstClr val="black"/>
                </a:solidFill>
              </a:rPr>
              <a:t>$170,000</a:t>
            </a:r>
          </a:p>
          <a:p>
            <a:r>
              <a:rPr lang="en-US" sz="1100" b="1" dirty="0">
                <a:solidFill>
                  <a:prstClr val="black"/>
                </a:solidFill>
              </a:rPr>
              <a:t>ANC Stop =	           $125,000</a:t>
            </a:r>
          </a:p>
        </p:txBody>
      </p:sp>
      <p:sp>
        <p:nvSpPr>
          <p:cNvPr id="1034" name="TextBox 13"/>
          <p:cNvSpPr txBox="1">
            <a:spLocks noChangeArrowheads="1"/>
          </p:cNvSpPr>
          <p:nvPr/>
        </p:nvSpPr>
        <p:spPr bwMode="auto">
          <a:xfrm>
            <a:off x="5638800" y="5486400"/>
            <a:ext cx="342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For  747-8F:</a:t>
            </a:r>
          </a:p>
          <a:p>
            <a:r>
              <a:rPr lang="en-US" sz="1200" dirty="0">
                <a:solidFill>
                  <a:prstClr val="black"/>
                </a:solidFill>
              </a:rPr>
              <a:t>Increased Revenue with ANC stop is $125,000</a:t>
            </a:r>
          </a:p>
        </p:txBody>
      </p:sp>
      <p:sp>
        <p:nvSpPr>
          <p:cNvPr id="1035" name="TextBox 14"/>
          <p:cNvSpPr txBox="1">
            <a:spLocks noChangeArrowheads="1"/>
          </p:cNvSpPr>
          <p:nvPr/>
        </p:nvSpPr>
        <p:spPr bwMode="auto">
          <a:xfrm>
            <a:off x="3352800" y="6259512"/>
            <a:ext cx="594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$125,000 x 5 days/week x 52 weeks = $32,500,000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0" y="29198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Title 2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822325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+mj-lt"/>
              </a:rPr>
              <a:t>Payload vs. Range</a:t>
            </a:r>
          </a:p>
        </p:txBody>
      </p:sp>
      <p:pic>
        <p:nvPicPr>
          <p:cNvPr id="54" name="Picture 8" descr="pp-airport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25" y="6350"/>
            <a:ext cx="15176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9" descr="pp-facil.jpg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16825" y="6350"/>
            <a:ext cx="15176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10" descr="pp-ferry.jpg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4350" y="6350"/>
            <a:ext cx="15176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11" descr="pp-planes.jpg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9175" y="6350"/>
            <a:ext cx="15176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13" descr="pp-raod2.jpg"/>
          <p:cNvPicPr>
            <a:picLocks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7175" y="6350"/>
            <a:ext cx="152717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4" descr="truck2.gif"/>
          <p:cNvPicPr>
            <a:picLocks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9525"/>
            <a:ext cx="15271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676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" name="Title 2"/>
          <p:cNvSpPr>
            <a:spLocks noGrp="1"/>
          </p:cNvSpPr>
          <p:nvPr>
            <p:ph type="title"/>
          </p:nvPr>
        </p:nvSpPr>
        <p:spPr>
          <a:xfrm>
            <a:off x="0" y="1158875"/>
            <a:ext cx="9144000" cy="822325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+mj-lt"/>
              </a:rPr>
              <a:t>US/Global Air Cargo Airport Rankings</a:t>
            </a:r>
          </a:p>
        </p:txBody>
      </p:sp>
      <p:sp>
        <p:nvSpPr>
          <p:cNvPr id="23655" name="TextBox 7"/>
          <p:cNvSpPr txBox="1">
            <a:spLocks noChangeArrowheads="1"/>
          </p:cNvSpPr>
          <p:nvPr/>
        </p:nvSpPr>
        <p:spPr bwMode="auto">
          <a:xfrm>
            <a:off x="1752600" y="6169223"/>
            <a:ext cx="53615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Data from Airports Council </a:t>
            </a:r>
            <a:r>
              <a:rPr lang="en-US" sz="1400" b="1" dirty="0" smtClean="0">
                <a:latin typeface="Calibri" pitchFamily="34" charset="0"/>
              </a:rPr>
              <a:t>International for CY2013 metric tons cargo</a:t>
            </a:r>
            <a:endParaRPr lang="en-US" sz="1400" b="1" dirty="0">
              <a:latin typeface="Calibri" pitchFamily="34" charset="0"/>
            </a:endParaRPr>
          </a:p>
        </p:txBody>
      </p:sp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627537"/>
              </p:ext>
            </p:extLst>
          </p:nvPr>
        </p:nvGraphicFramePr>
        <p:xfrm>
          <a:off x="1981200" y="2079049"/>
          <a:ext cx="20574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371600"/>
              </a:tblGrid>
              <a:tr h="346364">
                <a:tc>
                  <a:txBody>
                    <a:bodyPr/>
                    <a:lstStyle/>
                    <a:p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City</a:t>
                      </a:r>
                      <a:endParaRPr lang="en-US" dirty="0"/>
                    </a:p>
                  </a:txBody>
                  <a:tcPr/>
                </a:tc>
              </a:tr>
              <a:tr h="346364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Memphis</a:t>
                      </a:r>
                      <a:endParaRPr lang="en-US" dirty="0"/>
                    </a:p>
                  </a:txBody>
                  <a:tcPr/>
                </a:tc>
              </a:tr>
              <a:tr h="346364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Anchorage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6364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Louisville</a:t>
                      </a:r>
                    </a:p>
                  </a:txBody>
                  <a:tcPr/>
                </a:tc>
              </a:tr>
              <a:tr h="346364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Miami</a:t>
                      </a:r>
                      <a:endParaRPr lang="en-US" dirty="0"/>
                    </a:p>
                  </a:txBody>
                  <a:tcPr/>
                </a:tc>
              </a:tr>
              <a:tr h="346364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 Angeles</a:t>
                      </a:r>
                      <a:endParaRPr lang="en-US" dirty="0"/>
                    </a:p>
                  </a:txBody>
                  <a:tcPr/>
                </a:tc>
              </a:tr>
              <a:tr h="346364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Chicago</a:t>
                      </a:r>
                      <a:endParaRPr lang="en-US" dirty="0"/>
                    </a:p>
                  </a:txBody>
                  <a:tcPr/>
                </a:tc>
              </a:tr>
              <a:tr h="346364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York</a:t>
                      </a:r>
                      <a:endParaRPr lang="en-US" dirty="0"/>
                    </a:p>
                  </a:txBody>
                  <a:tcPr/>
                </a:tc>
              </a:tr>
              <a:tr h="346364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Indianapolis</a:t>
                      </a:r>
                      <a:endParaRPr lang="en-US" dirty="0"/>
                    </a:p>
                  </a:txBody>
                  <a:tcPr/>
                </a:tc>
              </a:tr>
              <a:tr h="346364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Newark</a:t>
                      </a:r>
                      <a:endParaRPr lang="en-US" dirty="0"/>
                    </a:p>
                  </a:txBody>
                  <a:tcPr/>
                </a:tc>
              </a:tr>
              <a:tr h="346364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Atlanta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795455"/>
              </p:ext>
            </p:extLst>
          </p:nvPr>
        </p:nvGraphicFramePr>
        <p:xfrm>
          <a:off x="4953000" y="2072640"/>
          <a:ext cx="19050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219200"/>
              </a:tblGrid>
              <a:tr h="363913">
                <a:tc>
                  <a:txBody>
                    <a:bodyPr/>
                    <a:lstStyle/>
                    <a:p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City</a:t>
                      </a:r>
                      <a:endParaRPr lang="en-US" dirty="0"/>
                    </a:p>
                  </a:txBody>
                  <a:tcPr/>
                </a:tc>
              </a:tr>
              <a:tr h="36391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Hong Kong</a:t>
                      </a:r>
                      <a:endParaRPr lang="en-US" dirty="0"/>
                    </a:p>
                  </a:txBody>
                  <a:tcPr/>
                </a:tc>
              </a:tr>
              <a:tr h="363913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Memphis</a:t>
                      </a:r>
                      <a:endParaRPr lang="en-US" dirty="0"/>
                    </a:p>
                  </a:txBody>
                  <a:tcPr/>
                </a:tc>
              </a:tr>
              <a:tr h="363913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Shanghai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3913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Incheon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Dubai</a:t>
                      </a:r>
                      <a:endParaRPr lang="en-US" dirty="0"/>
                    </a:p>
                  </a:txBody>
                  <a:tcPr/>
                </a:tc>
              </a:tr>
              <a:tr h="363913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Anchorage</a:t>
                      </a:r>
                    </a:p>
                  </a:txBody>
                  <a:tcPr/>
                </a:tc>
              </a:tr>
              <a:tr h="363913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Louisville</a:t>
                      </a:r>
                    </a:p>
                  </a:txBody>
                  <a:tcPr/>
                </a:tc>
              </a:tr>
              <a:tr h="363913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Frankfurt</a:t>
                      </a:r>
                      <a:endParaRPr lang="en-US" dirty="0"/>
                    </a:p>
                  </a:txBody>
                  <a:tcPr/>
                </a:tc>
              </a:tr>
              <a:tr h="363913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Paris</a:t>
                      </a:r>
                      <a:endParaRPr lang="en-US" dirty="0"/>
                    </a:p>
                  </a:txBody>
                  <a:tcPr/>
                </a:tc>
              </a:tr>
              <a:tr h="363913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Tokyo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3" descr="H:\05   Information Officer\Good Photos\ANC Nerland photos\UP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358" y="0"/>
            <a:ext cx="1613592" cy="1143000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skinny-planes.jpg"/>
          <p:cNvPicPr>
            <a:picLocks/>
          </p:cNvPicPr>
          <p:nvPr/>
        </p:nvPicPr>
        <p:blipFill>
          <a:blip r:embed="rId4" cstate="print"/>
          <a:srcRect b="66666"/>
          <a:stretch>
            <a:fillRect/>
          </a:stretch>
        </p:blipFill>
        <p:spPr>
          <a:xfrm>
            <a:off x="6059207" y="0"/>
            <a:ext cx="1527048" cy="1143000"/>
          </a:xfrm>
          <a:prstGeom prst="rect">
            <a:avLst/>
          </a:prstGeom>
          <a:ln w="6350">
            <a:solidFill>
              <a:schemeClr val="bg1"/>
            </a:solidFill>
          </a:ln>
          <a:effectLst/>
        </p:spPr>
      </p:pic>
      <p:pic>
        <p:nvPicPr>
          <p:cNvPr id="13" name="Picture 3" descr="http://www.alaskadispatch.com/sites/default/files/styles/ad_article_desktop/public/images/topic/aviation/anc-international.jpg?itok=pXC7SoSK"/>
          <p:cNvPicPr>
            <a:picLocks noChangeAspect="1" noChangeArrowheads="1"/>
          </p:cNvPicPr>
          <p:nvPr/>
        </p:nvPicPr>
        <p:blipFill>
          <a:blip r:embed="rId5" cstate="print"/>
          <a:srcRect l="32962" t="21248"/>
          <a:stretch>
            <a:fillRect/>
          </a:stretch>
        </p:blipFill>
        <p:spPr bwMode="auto">
          <a:xfrm>
            <a:off x="4541735" y="1"/>
            <a:ext cx="1504950" cy="11430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</p:pic>
      <p:pic>
        <p:nvPicPr>
          <p:cNvPr id="14" name="Picture 5" descr="http://www.airport-technology.com/projects/anchorage/images/4-departure-area.jpg"/>
          <p:cNvPicPr>
            <a:picLocks noChangeAspect="1" noChangeArrowheads="1"/>
          </p:cNvPicPr>
          <p:nvPr/>
        </p:nvPicPr>
        <p:blipFill>
          <a:blip r:embed="rId6" cstate="print"/>
          <a:srcRect l="6900" t="5000" r="8867"/>
          <a:stretch>
            <a:fillRect/>
          </a:stretch>
        </p:blipFill>
        <p:spPr bwMode="auto">
          <a:xfrm>
            <a:off x="3017735" y="0"/>
            <a:ext cx="1524000" cy="11430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5" y="0"/>
            <a:ext cx="1588152" cy="11430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 descr="http://2.bp.blogspot.com/-wjIc8aH0aT8/TnVt-cF5i-I/AAAAAAAAECU/3bcAQmbVWHY/s1600/APFN577FEdptANC1.JPG"/>
          <p:cNvPicPr>
            <a:picLocks noChangeAspect="1" noChangeArrowheads="1"/>
          </p:cNvPicPr>
          <p:nvPr/>
        </p:nvPicPr>
        <p:blipFill>
          <a:blip r:embed="rId8" cstate="print"/>
          <a:srcRect r="11458"/>
          <a:stretch>
            <a:fillRect/>
          </a:stretch>
        </p:blipFill>
        <p:spPr bwMode="auto">
          <a:xfrm>
            <a:off x="1544534" y="0"/>
            <a:ext cx="1524001" cy="11430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</p:pic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8C6E02D-ED4A-4F8F-9C9A-E96094146A7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590800" y="6553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Integrity  - Enterprising  - Excellence  - Respect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3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Cargo Transfer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1752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Liberal cargo transfer rules expand markets</a:t>
            </a:r>
            <a:endParaRPr lang="en-US" sz="2400" kern="0" dirty="0" smtClean="0">
              <a:solidFill>
                <a:srgbClr val="000000"/>
              </a:solidFill>
              <a:latin typeface="Calibri" pitchFamily="34" charset="0"/>
              <a:ea typeface="+mj-ea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6553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Integrity  - Enterprising  - Excellence  - Respect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0"/>
            <a:ext cx="7467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>
                <a:solidFill>
                  <a:prstClr val="white"/>
                </a:solidFill>
              </a:rPr>
              <a:pPr/>
              <a:t>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46512"/>
            <a:ext cx="9144000" cy="82296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latin typeface="Arial Black" panose="020B0A04020102020204" pitchFamily="34" charset="0"/>
              </a:rPr>
              <a:t>Annual Revenues /</a:t>
            </a:r>
            <a:br>
              <a:rPr lang="en-US" sz="1800" b="1" dirty="0" smtClean="0">
                <a:latin typeface="Arial Black" panose="020B0A04020102020204" pitchFamily="34" charset="0"/>
              </a:rPr>
            </a:br>
            <a:r>
              <a:rPr lang="en-US" sz="1800" b="1" dirty="0" smtClean="0">
                <a:latin typeface="Arial Black" panose="020B0A04020102020204" pitchFamily="34" charset="0"/>
              </a:rPr>
              <a:t> Operations, Maintenance and Debt Costs</a:t>
            </a:r>
            <a:r>
              <a:rPr lang="en-US" sz="2400" b="1" dirty="0" smtClean="0">
                <a:latin typeface="Arial Black" panose="020B0A04020102020204" pitchFamily="34" charset="0"/>
              </a:rPr>
              <a:t/>
            </a:r>
            <a:br>
              <a:rPr lang="en-US" sz="2400" b="1" dirty="0" smtClean="0">
                <a:latin typeface="Arial Black" panose="020B0A04020102020204" pitchFamily="34" charset="0"/>
              </a:rPr>
            </a:br>
            <a:r>
              <a:rPr lang="en-US" sz="1600" b="1" dirty="0" smtClean="0">
                <a:latin typeface="Arial Black" panose="020B0A04020102020204" pitchFamily="34" charset="0"/>
              </a:rPr>
              <a:t>- Funded from Customer Charges -</a:t>
            </a:r>
            <a:endParaRPr lang="en-US" sz="16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7352581"/>
              </p:ext>
            </p:extLst>
          </p:nvPr>
        </p:nvGraphicFramePr>
        <p:xfrm>
          <a:off x="-754" y="1981200"/>
          <a:ext cx="4420354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5188" y="6153764"/>
            <a:ext cx="3256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cs typeface="Arial" pitchFamily="34" charset="0"/>
              </a:rPr>
              <a:t>$130M in Operating/Other Revenues</a:t>
            </a:r>
            <a:endParaRPr lang="en-US" sz="1400" b="1" dirty="0">
              <a:solidFill>
                <a:prstClr val="black"/>
              </a:solidFill>
              <a:cs typeface="Arial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138862"/>
              </p:ext>
            </p:extLst>
          </p:nvPr>
        </p:nvGraphicFramePr>
        <p:xfrm>
          <a:off x="4419600" y="1981200"/>
          <a:ext cx="4724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72289"/>
            <a:ext cx="4411027" cy="448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027" y="1972289"/>
            <a:ext cx="4732974" cy="4489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90800" y="6553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Integrity  - Enterprising  - Excellence  - Respect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29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9144000" cy="8223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Other Rates and Fees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2590800" y="6553200"/>
            <a:ext cx="487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Integrity  - Enterprising  - Excellence  - Respect</a:t>
            </a:r>
          </a:p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7848600" cy="19812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latin typeface="+mn-lt"/>
              </a:rPr>
              <a:t>Examples: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latin typeface="+mn-lt"/>
              </a:rPr>
              <a:t>Commercial vehicles, </a:t>
            </a:r>
            <a:r>
              <a:rPr lang="en-US" sz="2400" b="1" dirty="0" err="1" smtClean="0">
                <a:latin typeface="+mn-lt"/>
              </a:rPr>
              <a:t>badging</a:t>
            </a:r>
            <a:r>
              <a:rPr lang="en-US" sz="2400" b="1" dirty="0" smtClean="0">
                <a:latin typeface="+mn-lt"/>
              </a:rPr>
              <a:t>, parking, GA </a:t>
            </a:r>
            <a:r>
              <a:rPr lang="en-US" sz="2400" b="1" dirty="0" err="1" smtClean="0">
                <a:latin typeface="+mn-lt"/>
              </a:rPr>
              <a:t>tiedowns</a:t>
            </a:r>
            <a:r>
              <a:rPr lang="en-US" sz="2400" b="1" dirty="0" smtClean="0">
                <a:latin typeface="+mn-lt"/>
              </a:rPr>
              <a:t>, land rents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latin typeface="+mn-lt"/>
              </a:rPr>
              <a:t>Always refer to the </a:t>
            </a:r>
            <a:r>
              <a:rPr lang="en-US" sz="2400" b="1" u="sng" dirty="0" smtClean="0">
                <a:latin typeface="+mn-lt"/>
              </a:rPr>
              <a:t>current </a:t>
            </a:r>
            <a:r>
              <a:rPr lang="en-US" sz="2400" b="1" dirty="0" smtClean="0">
                <a:latin typeface="+mn-lt"/>
              </a:rPr>
              <a:t>Rates and Fees Schedule before quoting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latin typeface="+mn-lt"/>
              </a:rPr>
              <a:t>Most rates and fees are consistent between ANC and FAI</a:t>
            </a:r>
            <a:endParaRPr lang="en-US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314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+mn-lt"/>
              </a:rPr>
              <a:t>CMGTW Trend</a:t>
            </a:r>
            <a:endParaRPr lang="en-US" sz="3600" b="1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9144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0240"/>
            <a:ext cx="906018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75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Alaska International Airports System</a:t>
            </a:r>
            <a:br>
              <a:rPr lang="en-US" sz="2800" b="1" dirty="0" smtClean="0">
                <a:latin typeface="+mn-lt"/>
                <a:cs typeface="Arial" panose="020B0604020202020204" pitchFamily="34" charset="0"/>
              </a:rPr>
            </a:b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Operating Agreement and Passenger Terminal Lease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3029" y="2590800"/>
            <a:ext cx="276497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spcBef>
                <a:spcPct val="20000"/>
              </a:spcBef>
              <a:buClr>
                <a:srgbClr val="002060"/>
              </a:buClr>
              <a:buSzPct val="110000"/>
              <a:buFont typeface="Arial" pitchFamily="34" charset="0"/>
              <a:buChar char="•"/>
              <a:defRPr sz="2400" b="1">
                <a:cs typeface="Arial" pitchFamily="34" charset="0"/>
              </a:defRPr>
            </a:lvl1pPr>
            <a:lvl2pPr marL="742950" lvl="1" indent="-285750" eaLnBrk="1" hangingPunct="1">
              <a:spcBef>
                <a:spcPct val="20000"/>
              </a:spcBef>
              <a:buClr>
                <a:srgbClr val="0070C0"/>
              </a:buClr>
              <a:buSzPct val="85000"/>
              <a:buFont typeface="Arial" pitchFamily="34" charset="0"/>
              <a:buChar char="•"/>
              <a:defRPr sz="2000" b="1">
                <a:cs typeface="Arial" pitchFamily="34" charset="0"/>
              </a:defRPr>
            </a:lvl2pPr>
            <a:lvl3pPr marL="1143000" lvl="2" indent="-228600" eaLnBrk="1" hangingPunct="1">
              <a:spcBef>
                <a:spcPct val="20000"/>
              </a:spcBef>
              <a:buClr>
                <a:srgbClr val="7F7F7F"/>
              </a:buClr>
              <a:buFont typeface="Arial" pitchFamily="34" charset="0"/>
              <a:buChar char="•"/>
              <a:defRPr sz="2400" b="1">
                <a:latin typeface="+mj-lt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70C0"/>
              </a:buClr>
              <a:buSzPct val="80000"/>
              <a:buFont typeface="Wingdings" pitchFamily="2" charset="2"/>
              <a:buChar char=""/>
              <a:defRPr sz="1800"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F7F7F"/>
              </a:buClr>
              <a:buSzPct val="95000"/>
              <a:buFont typeface="Arial" pitchFamily="34" charset="0"/>
              <a:buChar char="»"/>
              <a:defRPr sz="1800"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18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18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18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1800">
                <a:latin typeface="+mn-lt"/>
              </a:defRPr>
            </a:lvl9pPr>
          </a:lstStyle>
          <a:p>
            <a:pPr marL="274320" lvl="1" indent="-18288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1400" dirty="0" smtClean="0">
                <a:ea typeface="Calibri"/>
                <a:cs typeface="Times New Roman"/>
              </a:rPr>
              <a:t>Air Canada</a:t>
            </a:r>
          </a:p>
          <a:p>
            <a:pPr marL="274320" lvl="1" indent="-18288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1400" dirty="0" smtClean="0">
                <a:ea typeface="Calibri"/>
                <a:cs typeface="Times New Roman"/>
              </a:rPr>
              <a:t>Air China Cargo</a:t>
            </a:r>
            <a:endParaRPr lang="en-US" sz="900" dirty="0">
              <a:ea typeface="Calibri"/>
              <a:cs typeface="Times New Roman"/>
            </a:endParaRPr>
          </a:p>
          <a:p>
            <a:pPr marL="274320" lvl="1" indent="-18288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1400" dirty="0">
                <a:ea typeface="Calibri"/>
                <a:cs typeface="Times New Roman"/>
              </a:rPr>
              <a:t>Alaska Airlines</a:t>
            </a:r>
          </a:p>
          <a:p>
            <a:pPr marL="274320" lvl="1" indent="-18288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1400" dirty="0" smtClean="0">
                <a:ea typeface="Calibri"/>
                <a:cs typeface="Times New Roman"/>
              </a:rPr>
              <a:t>Alaska Central Express</a:t>
            </a:r>
            <a:endParaRPr lang="en-US" sz="900" dirty="0">
              <a:ea typeface="Calibri"/>
              <a:cs typeface="Times New Roman"/>
            </a:endParaRPr>
          </a:p>
          <a:p>
            <a:pPr marL="274320" lvl="1" indent="-18288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1400" dirty="0" err="1" smtClean="0">
                <a:ea typeface="Calibri"/>
                <a:cs typeface="Times New Roman"/>
              </a:rPr>
              <a:t>Asiana</a:t>
            </a:r>
            <a:r>
              <a:rPr lang="en-US" sz="1400" dirty="0" smtClean="0">
                <a:ea typeface="Calibri"/>
                <a:cs typeface="Times New Roman"/>
              </a:rPr>
              <a:t> Airlines</a:t>
            </a:r>
            <a:endParaRPr lang="en-US" sz="900" dirty="0">
              <a:ea typeface="Calibri"/>
              <a:cs typeface="Times New Roman"/>
            </a:endParaRPr>
          </a:p>
          <a:p>
            <a:pPr marL="274320" lvl="1" indent="-18288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1400" dirty="0" smtClean="0">
                <a:ea typeface="Calibri"/>
                <a:cs typeface="Times New Roman"/>
              </a:rPr>
              <a:t>Atlas Air</a:t>
            </a:r>
            <a:endParaRPr lang="en-US" sz="900" dirty="0">
              <a:ea typeface="Calibri"/>
              <a:cs typeface="Times New Roman"/>
            </a:endParaRPr>
          </a:p>
          <a:p>
            <a:pPr marL="274320" lvl="1" indent="-18288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1400" dirty="0" err="1">
                <a:ea typeface="Calibri"/>
                <a:cs typeface="Times New Roman"/>
              </a:rPr>
              <a:t>Cargolux</a:t>
            </a:r>
            <a:r>
              <a:rPr lang="en-US" sz="1400" dirty="0">
                <a:ea typeface="Calibri"/>
                <a:cs typeface="Times New Roman"/>
              </a:rPr>
              <a:t> Airlines </a:t>
            </a:r>
            <a:endParaRPr lang="en-US" sz="1400" dirty="0" smtClean="0">
              <a:ea typeface="Calibri"/>
              <a:cs typeface="Times New Roman"/>
            </a:endParaRPr>
          </a:p>
          <a:p>
            <a:pPr marL="274320" lvl="1" indent="-18288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1400" dirty="0" smtClean="0">
                <a:ea typeface="Calibri"/>
                <a:cs typeface="Times New Roman"/>
              </a:rPr>
              <a:t>Cathay Pacific Airways</a:t>
            </a:r>
          </a:p>
          <a:p>
            <a:pPr marL="274320" lvl="1" indent="-18288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1400" dirty="0" smtClean="0">
                <a:ea typeface="Calibri"/>
                <a:cs typeface="Times New Roman"/>
              </a:rPr>
              <a:t>China Airlines</a:t>
            </a:r>
            <a:endParaRPr lang="en-US" sz="900" dirty="0">
              <a:ea typeface="Calibri"/>
              <a:cs typeface="Times New Roman"/>
            </a:endParaRPr>
          </a:p>
          <a:p>
            <a:pPr marL="274320" lvl="1" indent="-18288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1400" dirty="0" smtClean="0">
                <a:ea typeface="Calibri"/>
                <a:cs typeface="Times New Roman"/>
              </a:rPr>
              <a:t>China Cargo Airlines</a:t>
            </a:r>
            <a:endParaRPr lang="en-US" sz="900" dirty="0">
              <a:ea typeface="Calibri"/>
              <a:cs typeface="Times New Roman"/>
            </a:endParaRPr>
          </a:p>
          <a:p>
            <a:pPr marL="274320" lvl="1" indent="-18288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1400" dirty="0" smtClean="0">
                <a:ea typeface="Calibri"/>
                <a:cs typeface="Times New Roman"/>
              </a:rPr>
              <a:t>China Southern Airlines</a:t>
            </a:r>
          </a:p>
          <a:p>
            <a:pPr marL="274320" lvl="1" indent="-18288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1400" dirty="0" smtClean="0">
                <a:ea typeface="Calibri"/>
                <a:cs typeface="Times New Roman"/>
              </a:rPr>
              <a:t>Condor</a:t>
            </a:r>
            <a:endParaRPr lang="en-US" sz="900" dirty="0">
              <a:ea typeface="Calibri"/>
              <a:cs typeface="Times New Roman"/>
            </a:endParaRPr>
          </a:p>
          <a:p>
            <a:pPr marL="274320" lvl="1" indent="-18288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1400" dirty="0" err="1" smtClean="0">
                <a:ea typeface="Calibri"/>
                <a:cs typeface="Times New Roman"/>
              </a:rPr>
              <a:t>Corvus</a:t>
            </a:r>
            <a:r>
              <a:rPr lang="en-US" sz="1400" dirty="0" smtClean="0">
                <a:ea typeface="Calibri"/>
                <a:cs typeface="Times New Roman"/>
              </a:rPr>
              <a:t> Airlines</a:t>
            </a:r>
          </a:p>
          <a:p>
            <a:pPr marL="274320" lvl="1" indent="-18288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1400" dirty="0" smtClean="0">
                <a:ea typeface="Calibri"/>
                <a:cs typeface="Times New Roman"/>
              </a:rPr>
              <a:t>Delta Airlines</a:t>
            </a:r>
          </a:p>
          <a:p>
            <a:pPr marL="274320" lvl="1" indent="-18288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1400" dirty="0" smtClean="0">
                <a:ea typeface="Calibri"/>
                <a:cs typeface="Times New Roman"/>
              </a:rPr>
              <a:t>Empire Airlines</a:t>
            </a:r>
          </a:p>
          <a:p>
            <a:pPr marL="274320" lvl="1" indent="-182880" fontAlgn="base">
              <a:spcBef>
                <a:spcPts val="600"/>
              </a:spcBef>
              <a:spcAft>
                <a:spcPct val="0"/>
              </a:spcAft>
            </a:pPr>
            <a:endParaRPr lang="en-US" sz="14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2562225"/>
            <a:ext cx="32004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spcBef>
                <a:spcPct val="20000"/>
              </a:spcBef>
              <a:buClr>
                <a:srgbClr val="002060"/>
              </a:buClr>
              <a:buSzPct val="110000"/>
              <a:buFont typeface="Arial" pitchFamily="34" charset="0"/>
              <a:buChar char="•"/>
              <a:defRPr sz="2400" b="1">
                <a:cs typeface="Arial" pitchFamily="34" charset="0"/>
              </a:defRPr>
            </a:lvl1pPr>
            <a:lvl2pPr marL="742950" lvl="1" indent="-285750" eaLnBrk="1" hangingPunct="1">
              <a:spcBef>
                <a:spcPct val="20000"/>
              </a:spcBef>
              <a:buClr>
                <a:srgbClr val="0070C0"/>
              </a:buClr>
              <a:buSzPct val="85000"/>
              <a:buFont typeface="Arial" pitchFamily="34" charset="0"/>
              <a:buChar char="•"/>
              <a:defRPr sz="2000" b="1">
                <a:cs typeface="Arial" pitchFamily="34" charset="0"/>
              </a:defRPr>
            </a:lvl2pPr>
            <a:lvl3pPr marL="1143000" lvl="2" indent="-228600" eaLnBrk="1" hangingPunct="1">
              <a:spcBef>
                <a:spcPct val="20000"/>
              </a:spcBef>
              <a:buClr>
                <a:srgbClr val="7F7F7F"/>
              </a:buClr>
              <a:buFont typeface="Arial" pitchFamily="34" charset="0"/>
              <a:buChar char="•"/>
              <a:defRPr sz="2400" b="1">
                <a:latin typeface="+mj-lt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70C0"/>
              </a:buClr>
              <a:buSzPct val="80000"/>
              <a:buFont typeface="Wingdings" pitchFamily="2" charset="2"/>
              <a:buChar char=""/>
              <a:defRPr sz="1800"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F7F7F"/>
              </a:buClr>
              <a:buSzPct val="95000"/>
              <a:buFont typeface="Arial" pitchFamily="34" charset="0"/>
              <a:buChar char="»"/>
              <a:defRPr sz="1800"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18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18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18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1800">
                <a:latin typeface="+mn-lt"/>
              </a:defRPr>
            </a:lvl9pPr>
          </a:lstStyle>
          <a:p>
            <a:pPr marL="274320" lvl="1" indent="-18288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1400" dirty="0" smtClean="0">
                <a:ea typeface="Calibri"/>
                <a:cs typeface="Times New Roman"/>
              </a:rPr>
              <a:t>Eva </a:t>
            </a:r>
            <a:r>
              <a:rPr lang="en-US" sz="1400" dirty="0">
                <a:ea typeface="Calibri"/>
                <a:cs typeface="Times New Roman"/>
              </a:rPr>
              <a:t>Airways </a:t>
            </a:r>
            <a:endParaRPr lang="en-US" sz="1400" dirty="0" smtClean="0">
              <a:ea typeface="Calibri"/>
              <a:cs typeface="Times New Roman"/>
            </a:endParaRPr>
          </a:p>
          <a:p>
            <a:pPr marL="274320" lvl="1" indent="-18288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1400" dirty="0" smtClean="0">
                <a:ea typeface="Calibri"/>
                <a:cs typeface="Times New Roman"/>
              </a:rPr>
              <a:t>Federal Express</a:t>
            </a:r>
          </a:p>
          <a:p>
            <a:pPr marL="274320" lvl="1" indent="-18288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1400" dirty="0" smtClean="0">
                <a:ea typeface="Calibri"/>
                <a:cs typeface="Times New Roman"/>
              </a:rPr>
              <a:t>Frontier Airlines</a:t>
            </a:r>
          </a:p>
          <a:p>
            <a:pPr marL="274320" lvl="1" indent="-18288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1400" dirty="0" err="1" smtClean="0">
                <a:ea typeface="Calibri"/>
                <a:cs typeface="Times New Roman"/>
              </a:rPr>
              <a:t>Kalitta</a:t>
            </a:r>
            <a:r>
              <a:rPr lang="en-US" sz="1400" dirty="0" smtClean="0">
                <a:ea typeface="Calibri"/>
                <a:cs typeface="Times New Roman"/>
              </a:rPr>
              <a:t> Air</a:t>
            </a:r>
          </a:p>
          <a:p>
            <a:pPr marL="274320" lvl="1" indent="-18288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1400" dirty="0" smtClean="0">
                <a:ea typeface="Calibri"/>
                <a:cs typeface="Times New Roman"/>
              </a:rPr>
              <a:t>Korean Airlines</a:t>
            </a:r>
          </a:p>
          <a:p>
            <a:pPr marL="274320" lvl="1" indent="-18288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1400" dirty="0" smtClean="0">
                <a:ea typeface="Calibri"/>
                <a:cs typeface="Times New Roman"/>
              </a:rPr>
              <a:t>Lynden Air Cargo</a:t>
            </a:r>
          </a:p>
          <a:p>
            <a:pPr marL="274320" lvl="1" indent="-18288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1400" dirty="0" smtClean="0">
                <a:ea typeface="Calibri"/>
                <a:cs typeface="Times New Roman"/>
              </a:rPr>
              <a:t>Nippon Cargo Airlines</a:t>
            </a:r>
          </a:p>
          <a:p>
            <a:pPr marL="274320" lvl="1" indent="-18288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1400" dirty="0" smtClean="0">
                <a:ea typeface="Calibri"/>
                <a:cs typeface="Times New Roman"/>
              </a:rPr>
              <a:t>Northern Air Cargo</a:t>
            </a:r>
          </a:p>
          <a:p>
            <a:pPr marL="274320" lvl="1" indent="-18288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1400" dirty="0" smtClean="0">
                <a:ea typeface="Calibri"/>
                <a:cs typeface="Times New Roman"/>
              </a:rPr>
              <a:t>Peninsula Airways</a:t>
            </a:r>
          </a:p>
          <a:p>
            <a:pPr marL="274320" lvl="1" indent="-18288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1400" dirty="0" smtClean="0">
                <a:ea typeface="Calibri"/>
                <a:cs typeface="Times New Roman"/>
              </a:rPr>
              <a:t>Polar Air Cargo</a:t>
            </a:r>
          </a:p>
          <a:p>
            <a:pPr marL="274320" lvl="1" indent="-18288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1400" dirty="0" smtClean="0">
                <a:ea typeface="Calibri"/>
                <a:cs typeface="Times New Roman"/>
              </a:rPr>
              <a:t>Singapore Airlines Cargo</a:t>
            </a:r>
          </a:p>
          <a:p>
            <a:pPr marL="274320" lvl="1" indent="-18288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1400" dirty="0" err="1" smtClean="0">
                <a:ea typeface="Calibri"/>
                <a:cs typeface="Times New Roman"/>
              </a:rPr>
              <a:t>Tatonduk</a:t>
            </a:r>
            <a:r>
              <a:rPr lang="en-US" sz="1400" dirty="0" smtClean="0">
                <a:ea typeface="Calibri"/>
                <a:cs typeface="Times New Roman"/>
              </a:rPr>
              <a:t> Outfitters, </a:t>
            </a:r>
            <a:r>
              <a:rPr lang="en-US" sz="1400" dirty="0" err="1" smtClean="0">
                <a:ea typeface="Calibri"/>
                <a:cs typeface="Times New Roman"/>
              </a:rPr>
              <a:t>Everts</a:t>
            </a:r>
            <a:r>
              <a:rPr lang="en-US" sz="1400" dirty="0" smtClean="0">
                <a:ea typeface="Calibri"/>
                <a:cs typeface="Times New Roman"/>
              </a:rPr>
              <a:t> Air</a:t>
            </a:r>
          </a:p>
          <a:p>
            <a:pPr marL="274320" lvl="1" indent="-18288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1400" dirty="0" smtClean="0">
                <a:ea typeface="Calibri"/>
                <a:cs typeface="Times New Roman"/>
              </a:rPr>
              <a:t>United Airlines</a:t>
            </a:r>
          </a:p>
          <a:p>
            <a:pPr marL="274320" lvl="1" indent="-18288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1400" dirty="0" smtClean="0">
                <a:ea typeface="Calibri"/>
                <a:cs typeface="Times New Roman"/>
              </a:rPr>
              <a:t>United Parcel Service</a:t>
            </a:r>
          </a:p>
          <a:p>
            <a:pPr marL="274320" lvl="1" indent="-18288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1400" dirty="0" smtClean="0">
                <a:ea typeface="Calibri"/>
                <a:cs typeface="Times New Roman"/>
              </a:rPr>
              <a:t>US Airways</a:t>
            </a:r>
            <a:endParaRPr lang="en-US" sz="900" dirty="0">
              <a:ea typeface="Calibri"/>
              <a:cs typeface="Times New Roman"/>
            </a:endParaRPr>
          </a:p>
          <a:p>
            <a:pPr marL="274320" lvl="1" indent="-182880" fontAlgn="base">
              <a:spcBef>
                <a:spcPts val="600"/>
              </a:spcBef>
              <a:spcAft>
                <a:spcPct val="0"/>
              </a:spcAft>
            </a:pPr>
            <a:endParaRPr lang="en-US" sz="14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0291" y="2114490"/>
            <a:ext cx="1936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30 Signatories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2200" y="3505200"/>
            <a:ext cx="2350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10-Year Agreement</a:t>
            </a:r>
          </a:p>
          <a:p>
            <a:pPr algn="ctr"/>
            <a:r>
              <a:rPr lang="en-US" sz="1600" b="1" dirty="0" smtClean="0"/>
              <a:t>effective July 1, 2013 </a:t>
            </a:r>
          </a:p>
          <a:p>
            <a:pPr algn="ctr"/>
            <a:r>
              <a:rPr lang="en-US" sz="1600" b="1" dirty="0" smtClean="0"/>
              <a:t>through June 30, 2023</a:t>
            </a:r>
            <a:endParaRPr lang="en-US" sz="1050" i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347361" y="6083241"/>
            <a:ext cx="15167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As of Jan 15, 2015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6553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Integrity  - Enterprising  - Excellence  - Respect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55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822960"/>
          </a:xfrm>
        </p:spPr>
        <p:txBody>
          <a:bodyPr>
            <a:normAutofit/>
          </a:bodyPr>
          <a:lstStyle/>
          <a:p>
            <a:r>
              <a:rPr lang="en-US" dirty="0" smtClean="0"/>
              <a:t>Incentive Programs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6553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Integrity  - Enterprising  - Excellence  - Respect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33600"/>
            <a:ext cx="435214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3886200" cy="2895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latin typeface="+mn-lt"/>
              </a:rPr>
              <a:t>Incentive programs exist for:</a:t>
            </a:r>
          </a:p>
          <a:p>
            <a:r>
              <a:rPr lang="en-US" sz="2400" b="1" dirty="0" smtClean="0">
                <a:latin typeface="+mn-lt"/>
              </a:rPr>
              <a:t>New or Expanded Regional, Domestic, and International Passenger Service</a:t>
            </a:r>
          </a:p>
          <a:p>
            <a:r>
              <a:rPr lang="en-US" sz="2400" b="1" dirty="0" smtClean="0">
                <a:latin typeface="+mn-lt"/>
              </a:rPr>
              <a:t>New or Rescheduled Cargo Service</a:t>
            </a:r>
          </a:p>
          <a:p>
            <a:r>
              <a:rPr lang="en-US" sz="2400" b="1" dirty="0" smtClean="0">
                <a:latin typeface="+mn-lt"/>
              </a:rPr>
              <a:t>Refer to Business Development</a:t>
            </a:r>
            <a:endParaRPr lang="en-US" sz="24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24200"/>
            <a:ext cx="9144000" cy="822960"/>
          </a:xfrm>
        </p:spPr>
        <p:txBody>
          <a:bodyPr/>
          <a:lstStyle/>
          <a:p>
            <a:r>
              <a:rPr lang="en-US" dirty="0" smtClean="0"/>
              <a:t>Nationwide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6553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Integrity  - Enterprising  - Excellence  - Respect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6553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Integrity  - Enterprising  - Excellence  - Respect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3124200"/>
            <a:ext cx="8382000" cy="8229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Insert airport specific information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Nationwide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6553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Integrity  - Enterprising  - Excellence  - Respect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81200"/>
            <a:ext cx="7391400" cy="441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atin typeface="+mn-lt"/>
              </a:rPr>
              <a:t>Federal Aviation Administration (FAA): Safety</a:t>
            </a:r>
          </a:p>
          <a:p>
            <a:pPr lvl="1"/>
            <a:r>
              <a:rPr lang="en-US" sz="2000" dirty="0" smtClean="0">
                <a:latin typeface="+mn-lt"/>
              </a:rPr>
              <a:t>14 CFR Part 139 prescribes minimum airport safety standards</a:t>
            </a:r>
          </a:p>
          <a:p>
            <a:pPr lvl="1"/>
            <a:r>
              <a:rPr lang="en-US" sz="2000" dirty="0" smtClean="0">
                <a:latin typeface="+mn-lt"/>
              </a:rPr>
              <a:t>Airport Certification Manual: how we meet them</a:t>
            </a:r>
          </a:p>
          <a:p>
            <a:pPr lvl="1"/>
            <a:r>
              <a:rPr lang="en-US" sz="2000" dirty="0" smtClean="0">
                <a:latin typeface="+mn-lt"/>
              </a:rPr>
              <a:t>Airport Operating Certificate: tells us we meet them</a:t>
            </a:r>
          </a:p>
          <a:p>
            <a:pPr lvl="1"/>
            <a:r>
              <a:rPr lang="en-US" sz="2000" dirty="0" smtClean="0">
                <a:latin typeface="+mn-lt"/>
              </a:rPr>
              <a:t>Airport Improvement Program (AIP): funds airport capital improvement projects (up to 93.75%)</a:t>
            </a:r>
          </a:p>
          <a:p>
            <a:pPr lvl="1"/>
            <a:r>
              <a:rPr lang="en-US" sz="2000" dirty="0" smtClean="0">
                <a:latin typeface="+mn-lt"/>
              </a:rPr>
              <a:t> Grant Assurances: “contracts” airports must abide by if they receive AIP funding, i.e., not diverting revenue</a:t>
            </a:r>
          </a:p>
          <a:p>
            <a:pPr lvl="1"/>
            <a:r>
              <a:rPr lang="en-US" sz="2000" dirty="0" smtClean="0">
                <a:latin typeface="+mn-lt"/>
              </a:rPr>
              <a:t>Snow and Ice Control Plan: “no worse than wet”</a:t>
            </a:r>
          </a:p>
        </p:txBody>
      </p:sp>
      <p:pic>
        <p:nvPicPr>
          <p:cNvPr id="8" name="Picture 7" descr="DSC_51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4953000"/>
            <a:ext cx="2062435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Nationwide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6553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Integrity  - Enterprising  - Excellence  - Respect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8305800" cy="44196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+mn-lt"/>
              </a:rPr>
              <a:t>Transportation Security Administration (TSA): Security</a:t>
            </a:r>
          </a:p>
          <a:p>
            <a:pPr lvl="1"/>
            <a:r>
              <a:rPr lang="en-US" sz="2000" dirty="0" smtClean="0">
                <a:latin typeface="+mn-lt"/>
              </a:rPr>
              <a:t>49 CFR 1542 prescribes minimum airport security standards</a:t>
            </a:r>
          </a:p>
          <a:p>
            <a:pPr lvl="1"/>
            <a:r>
              <a:rPr lang="en-US" sz="2000" dirty="0" smtClean="0">
                <a:latin typeface="+mn-lt"/>
              </a:rPr>
              <a:t>Airports DO NOT manage TSA personnel – they are federal</a:t>
            </a:r>
          </a:p>
          <a:p>
            <a:pPr lvl="1"/>
            <a:r>
              <a:rPr lang="en-US" sz="2000" dirty="0" smtClean="0">
                <a:latin typeface="+mn-lt"/>
              </a:rPr>
              <a:t>Airport Security Coordinator: airport contact for all security issues</a:t>
            </a:r>
          </a:p>
          <a:p>
            <a:pPr lvl="1"/>
            <a:r>
              <a:rPr lang="en-US" sz="2000" dirty="0" smtClean="0">
                <a:latin typeface="+mn-lt"/>
              </a:rPr>
              <a:t>Airport Security Program: how the airport complies with federal regulations</a:t>
            </a:r>
          </a:p>
          <a:p>
            <a:pPr lvl="1"/>
            <a:r>
              <a:rPr lang="en-US" sz="2000" dirty="0" smtClean="0">
                <a:latin typeface="+mn-lt"/>
              </a:rPr>
              <a:t>Secure Areas v. Non-Secure Areas</a:t>
            </a:r>
          </a:p>
          <a:p>
            <a:pPr lvl="1"/>
            <a:r>
              <a:rPr lang="en-US" sz="2000" dirty="0" err="1" smtClean="0">
                <a:latin typeface="+mn-lt"/>
              </a:rPr>
              <a:t>Badging</a:t>
            </a:r>
            <a:r>
              <a:rPr lang="en-US" sz="2000" dirty="0" smtClean="0">
                <a:latin typeface="+mn-lt"/>
              </a:rPr>
              <a:t> and Escort Procedures</a:t>
            </a:r>
          </a:p>
          <a:p>
            <a:pPr lvl="1">
              <a:buNone/>
            </a:pPr>
            <a:endParaRPr lang="en-US" sz="2000" dirty="0">
              <a:latin typeface="+mn-lt"/>
            </a:endParaRPr>
          </a:p>
        </p:txBody>
      </p:sp>
      <p:pic>
        <p:nvPicPr>
          <p:cNvPr id="8" name="Picture 7" descr="End Slide.jpg"/>
          <p:cNvPicPr>
            <a:picLocks noChangeAspect="1"/>
          </p:cNvPicPr>
          <p:nvPr/>
        </p:nvPicPr>
        <p:blipFill>
          <a:blip r:embed="rId2" cstate="print"/>
          <a:srcRect b="15000"/>
          <a:stretch>
            <a:fillRect/>
          </a:stretch>
        </p:blipFill>
        <p:spPr>
          <a:xfrm>
            <a:off x="5715000" y="4419600"/>
            <a:ext cx="2390588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24200"/>
            <a:ext cx="9144000" cy="822960"/>
          </a:xfrm>
        </p:spPr>
        <p:txBody>
          <a:bodyPr/>
          <a:lstStyle/>
          <a:p>
            <a:r>
              <a:rPr lang="en-US" dirty="0" smtClean="0"/>
              <a:t>Statewide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6553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Integrity  - Enterprising  - Excellence  - Respect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Statewide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6553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Integrity  - Enterprising  - Excellence  - Respect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AlaskaAirports300_0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1981200"/>
            <a:ext cx="5181600" cy="3962400"/>
          </a:xfrm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029200" y="2590800"/>
            <a:ext cx="3962400" cy="2971800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>
                <a:latin typeface="+mn-lt"/>
              </a:rPr>
              <a:t>19,700 airports in the U.S.  </a:t>
            </a:r>
          </a:p>
          <a:p>
            <a:pPr lvl="1"/>
            <a:r>
              <a:rPr lang="en-US" sz="2800" dirty="0" smtClean="0">
                <a:latin typeface="+mn-lt"/>
              </a:rPr>
              <a:t>Over 700 registered airports in Alaska</a:t>
            </a:r>
          </a:p>
          <a:p>
            <a:pPr lvl="1"/>
            <a:r>
              <a:rPr lang="en-US" sz="2800" dirty="0" smtClean="0">
                <a:latin typeface="+mn-lt"/>
              </a:rPr>
              <a:t>254 are State owned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laska_highway_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4527" y="2590800"/>
            <a:ext cx="4205946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Statewide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6553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Integrity  - Enterprising  - Excellence  - Respect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-152400" y="2057400"/>
            <a:ext cx="5638800" cy="41148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b="1" dirty="0" smtClean="0">
                <a:latin typeface="+mn-lt"/>
              </a:rPr>
              <a:t>Aviation is a necessity in Alaska!</a:t>
            </a:r>
          </a:p>
          <a:p>
            <a:pPr lvl="1"/>
            <a:r>
              <a:rPr lang="en-US" dirty="0" smtClean="0">
                <a:latin typeface="+mn-lt"/>
              </a:rPr>
              <a:t>82% of Alaskan communities are not connected to the road system, relying entirely on air service</a:t>
            </a:r>
          </a:p>
          <a:p>
            <a:pPr lvl="1"/>
            <a:r>
              <a:rPr lang="en-US" dirty="0" smtClean="0">
                <a:latin typeface="+mn-lt"/>
              </a:rPr>
              <a:t>Only 2% of Alaska’s land area is accessible by roads</a:t>
            </a:r>
          </a:p>
          <a:p>
            <a:pPr lvl="1"/>
            <a:r>
              <a:rPr lang="en-US" dirty="0" smtClean="0">
                <a:latin typeface="+mn-lt"/>
              </a:rPr>
              <a:t>Only one road to Lower 48…and it’s 2435 miles from ANC to SEA, the same as a flight from SEA to N.Y.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Statewide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6553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Integrity  - Enterprising  - Excellence  - Respect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0" y="2057400"/>
            <a:ext cx="5334000" cy="41148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b="1" dirty="0" smtClean="0">
                <a:latin typeface="+mn-lt"/>
              </a:rPr>
              <a:t>Aviation is Business!</a:t>
            </a:r>
          </a:p>
          <a:p>
            <a:pPr lvl="1"/>
            <a:r>
              <a:rPr lang="en-US" dirty="0" smtClean="0">
                <a:latin typeface="+mn-lt"/>
              </a:rPr>
              <a:t>8 times more enplanements per capita than any other state</a:t>
            </a:r>
          </a:p>
          <a:p>
            <a:pPr lvl="1"/>
            <a:r>
              <a:rPr lang="en-US" dirty="0" smtClean="0">
                <a:latin typeface="+mn-lt"/>
              </a:rPr>
              <a:t>More pilots per capita than any other state</a:t>
            </a:r>
          </a:p>
          <a:p>
            <a:pPr lvl="1"/>
            <a:r>
              <a:rPr lang="en-US" dirty="0" smtClean="0">
                <a:latin typeface="+mn-lt"/>
              </a:rPr>
              <a:t>Aviation accounts for approximately 8% of Alaska’s GDP and 10% of all jobs </a:t>
            </a:r>
          </a:p>
          <a:p>
            <a:pPr lvl="1"/>
            <a:r>
              <a:rPr lang="en-US" dirty="0" smtClean="0">
                <a:latin typeface="+mn-lt"/>
              </a:rPr>
              <a:t>1 in 10 jobs in Anchorage</a:t>
            </a:r>
          </a:p>
          <a:p>
            <a:pPr lvl="1"/>
            <a:r>
              <a:rPr lang="en-US" dirty="0" smtClean="0">
                <a:latin typeface="+mn-lt"/>
              </a:rPr>
              <a:t>1 in 20 jobs in Fairbanks </a:t>
            </a:r>
          </a:p>
          <a:p>
            <a:pPr lvl="1"/>
            <a:endParaRPr lang="en-US" sz="2800" dirty="0" smtClean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362200"/>
            <a:ext cx="3810000" cy="311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97"/>
  <p:tag name="PRESERVEASPECTRATIO" val="False"/>
  <p:tag name="DEFAULTHEIGHT" val="23.5"/>
  <p:tag name="DEFAULTWIDTH" val="504"/>
  <p:tag name="DEFAULTONLEFT" val="234"/>
  <p:tag name="DEFAULTOFFLEFT" val="-524"/>
  <p:tag name="DEFAULTLEFT" val="234"/>
  <p:tag name="SLIDEELEMTYPE" val="2"/>
  <p:tag name="BULLETSTYLE" val="BulletStyle"/>
</p:tagLst>
</file>

<file path=ppt/theme/theme1.xml><?xml version="1.0" encoding="utf-8"?>
<a:theme xmlns:a="http://schemas.openxmlformats.org/drawingml/2006/main" name="DOTPF-Pres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DOTPF-Preso</Template>
  <TotalTime>1276</TotalTime>
  <Words>1550</Words>
  <Application>Microsoft Office PowerPoint</Application>
  <PresentationFormat>On-screen Show (4:3)</PresentationFormat>
  <Paragraphs>299</Paragraphs>
  <Slides>30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DOTPF-Preso</vt:lpstr>
      <vt:lpstr>Acrobat Document</vt:lpstr>
      <vt:lpstr>PowerPoint Presentation</vt:lpstr>
      <vt:lpstr>Airports 101 Outline</vt:lpstr>
      <vt:lpstr>Nationwide</vt:lpstr>
      <vt:lpstr>Nationwide</vt:lpstr>
      <vt:lpstr>Nationwide</vt:lpstr>
      <vt:lpstr>Statewide</vt:lpstr>
      <vt:lpstr>Statewide</vt:lpstr>
      <vt:lpstr>Statewide</vt:lpstr>
      <vt:lpstr>Statewide</vt:lpstr>
      <vt:lpstr>AIAS</vt:lpstr>
      <vt:lpstr>PowerPoint Presentation</vt:lpstr>
      <vt:lpstr>AIAS State Government Structure</vt:lpstr>
      <vt:lpstr>PowerPoint Presentation</vt:lpstr>
      <vt:lpstr>Purpose &amp; Values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Payload vs. Range</vt:lpstr>
      <vt:lpstr>US/Global Air Cargo Airport Rankings</vt:lpstr>
      <vt:lpstr>Cargo Transfer</vt:lpstr>
      <vt:lpstr>Annual Revenues /  Operations, Maintenance and Debt Costs - Funded from Customer Charges -</vt:lpstr>
      <vt:lpstr>Other Rates and Fees </vt:lpstr>
      <vt:lpstr>CMGTW Trend</vt:lpstr>
      <vt:lpstr>Alaska International Airports System Operating Agreement and Passenger Terminal Lease</vt:lpstr>
      <vt:lpstr>Incentive Programs</vt:lpstr>
      <vt:lpstr>Insert airport specific information</vt:lpstr>
    </vt:vector>
  </TitlesOfParts>
  <Company>DOT/PF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blhewitt</dc:creator>
  <cp:lastModifiedBy>Russell, Lacy D (DOT)</cp:lastModifiedBy>
  <cp:revision>223</cp:revision>
  <dcterms:created xsi:type="dcterms:W3CDTF">2011-04-30T00:28:28Z</dcterms:created>
  <dcterms:modified xsi:type="dcterms:W3CDTF">2015-02-19T20:08:41Z</dcterms:modified>
</cp:coreProperties>
</file>